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7" r:id="rId2"/>
    <p:sldId id="267" r:id="rId3"/>
    <p:sldId id="268" r:id="rId4"/>
    <p:sldId id="275" r:id="rId5"/>
    <p:sldId id="276" r:id="rId6"/>
    <p:sldId id="259" r:id="rId7"/>
    <p:sldId id="260" r:id="rId8"/>
    <p:sldId id="273" r:id="rId9"/>
    <p:sldId id="269" r:id="rId10"/>
    <p:sldId id="274" r:id="rId11"/>
    <p:sldId id="270" r:id="rId12"/>
    <p:sldId id="271" r:id="rId13"/>
    <p:sldId id="272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pos="444">
          <p15:clr>
            <a:srgbClr val="A4A3A4"/>
          </p15:clr>
        </p15:guide>
        <p15:guide id="3" orient="horz" pos="508">
          <p15:clr>
            <a:srgbClr val="A4A3A4"/>
          </p15:clr>
        </p15:guide>
        <p15:guide id="4" orient="horz" pos="3687">
          <p15:clr>
            <a:srgbClr val="A4A3A4"/>
          </p15:clr>
        </p15:guide>
        <p15:guide id="5" orient="horz" pos="1356">
          <p15:clr>
            <a:srgbClr val="A4A3A4"/>
          </p15:clr>
        </p15:guide>
        <p15:guide id="6" orient="horz" pos="1595">
          <p15:clr>
            <a:srgbClr val="A4A3A4"/>
          </p15:clr>
        </p15:guide>
        <p15:guide id="7" pos="689">
          <p15:clr>
            <a:srgbClr val="A4A3A4"/>
          </p15:clr>
        </p15:guide>
        <p15:guide id="8" pos="3879">
          <p15:clr>
            <a:srgbClr val="A4A3A4"/>
          </p15:clr>
        </p15:guide>
        <p15:guide id="9" pos="6393">
          <p15:clr>
            <a:srgbClr val="A4A3A4"/>
          </p15:clr>
        </p15:guide>
        <p15:guide id="10" pos="2999">
          <p15:clr>
            <a:srgbClr val="A4A3A4"/>
          </p15:clr>
        </p15:guide>
        <p15:guide id="11" orient="horz" pos="502">
          <p15:clr>
            <a:srgbClr val="A4A3A4"/>
          </p15:clr>
        </p15:guide>
        <p15:guide id="12" orient="horz" pos="4">
          <p15:clr>
            <a:srgbClr val="A4A3A4"/>
          </p15:clr>
        </p15:guide>
        <p15:guide id="13" orient="horz" pos="2835">
          <p15:clr>
            <a:srgbClr val="A4A3A4"/>
          </p15:clr>
        </p15:guide>
        <p15:guide id="14" orient="horz" pos="2205" userDrawn="1">
          <p15:clr>
            <a:srgbClr val="A4A3A4"/>
          </p15:clr>
        </p15:guide>
        <p15:guide id="15" pos="809">
          <p15:clr>
            <a:srgbClr val="A4A3A4"/>
          </p15:clr>
        </p15:guide>
        <p15:guide id="16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1F"/>
    <a:srgbClr val="229CDC"/>
    <a:srgbClr val="FBFBFB"/>
    <a:srgbClr val="E5F4FB"/>
    <a:srgbClr val="F3F3F3"/>
    <a:srgbClr val="E8E8E8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78" y="72"/>
      </p:cViewPr>
      <p:guideLst>
        <p:guide orient="horz" pos="564"/>
        <p:guide pos="444"/>
        <p:guide orient="horz" pos="508"/>
        <p:guide orient="horz" pos="3687"/>
        <p:guide orient="horz" pos="1356"/>
        <p:guide orient="horz" pos="1595"/>
        <p:guide pos="689"/>
        <p:guide pos="3879"/>
        <p:guide pos="6393"/>
        <p:guide pos="2999"/>
        <p:guide orient="horz" pos="502"/>
        <p:guide orient="horz" pos="4"/>
        <p:guide orient="horz" pos="2835"/>
        <p:guide orient="horz" pos="2205"/>
        <p:guide pos="809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9F2DC-1690-41FB-BD00-B59BD2FD652A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95BE-7BE1-4C4F-9D6F-2000AB6ABA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8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3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9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95BE-7BE1-4C4F-9D6F-2000AB6ABA1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19CD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7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19CD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990" y="1450339"/>
            <a:ext cx="3804285" cy="3787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9CD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06565" y="1461261"/>
            <a:ext cx="3037204" cy="3531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19CD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12310" y="1521713"/>
            <a:ext cx="316737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19CD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648" y="1422653"/>
            <a:ext cx="10843895" cy="3812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06173" y="6354267"/>
            <a:ext cx="153670" cy="22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6.png" /><Relationship Id="rId5" Type="http://schemas.openxmlformats.org/officeDocument/2006/relationships/image" Target="../media/image6.png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 /><Relationship Id="rId13" Type="http://schemas.openxmlformats.org/officeDocument/2006/relationships/image" Target="../media/image45.png" /><Relationship Id="rId3" Type="http://schemas.openxmlformats.org/officeDocument/2006/relationships/image" Target="../media/image7.png" /><Relationship Id="rId7" Type="http://schemas.openxmlformats.org/officeDocument/2006/relationships/image" Target="../media/image39.jpeg" /><Relationship Id="rId12" Type="http://schemas.openxmlformats.org/officeDocument/2006/relationships/image" Target="../media/image4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8.jpeg" /><Relationship Id="rId11" Type="http://schemas.openxmlformats.org/officeDocument/2006/relationships/image" Target="../media/image43.jpeg" /><Relationship Id="rId5" Type="http://schemas.openxmlformats.org/officeDocument/2006/relationships/image" Target="../media/image37.jpeg" /><Relationship Id="rId15" Type="http://schemas.openxmlformats.org/officeDocument/2006/relationships/image" Target="../media/image47.png" /><Relationship Id="rId10" Type="http://schemas.openxmlformats.org/officeDocument/2006/relationships/image" Target="../media/image42.jpeg" /><Relationship Id="rId4" Type="http://schemas.openxmlformats.org/officeDocument/2006/relationships/image" Target="../media/image8.png" /><Relationship Id="rId9" Type="http://schemas.openxmlformats.org/officeDocument/2006/relationships/image" Target="../media/image41.jpeg" /><Relationship Id="rId14" Type="http://schemas.openxmlformats.org/officeDocument/2006/relationships/image" Target="../media/image46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iomicrogel.com/en/products/BMG-C2/" TargetMode="External" /><Relationship Id="rId13" Type="http://schemas.openxmlformats.org/officeDocument/2006/relationships/hyperlink" Target="https://biomicrogel.com/en/products/filter/industries-is-mashinostroenie-i-metalloobrabotka/" TargetMode="External" /><Relationship Id="rId3" Type="http://schemas.openxmlformats.org/officeDocument/2006/relationships/image" Target="../media/image7.png" /><Relationship Id="rId7" Type="http://schemas.openxmlformats.org/officeDocument/2006/relationships/hyperlink" Target="https://biomicrogel.com/en/products/BMG-P2/" TargetMode="External" /><Relationship Id="rId12" Type="http://schemas.openxmlformats.org/officeDocument/2006/relationships/hyperlink" Target="https://biomicrogel.com/en/products/filter/in_solutions-is-industrial-and-storm-wastewater-purification-oil-and-petroleum/" TargetMode="External" /><Relationship Id="rId17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6" Type="http://schemas.openxmlformats.org/officeDocument/2006/relationships/hyperlink" Target="https://biomicrogel.com/en/products/filter/in_solutions-is-treatment-of-bottom-settlement-and-produced-water/" TargetMode="Externa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9.png" /><Relationship Id="rId11" Type="http://schemas.openxmlformats.org/officeDocument/2006/relationships/hyperlink" Target="https://biomicrogel.com/en/products/spilltex-filter-cloth/" TargetMode="External" /><Relationship Id="rId5" Type="http://schemas.openxmlformats.org/officeDocument/2006/relationships/hyperlink" Target="https://biomicrogel.com/en/products/bmg-p1/" TargetMode="External" /><Relationship Id="rId15" Type="http://schemas.openxmlformats.org/officeDocument/2006/relationships/hyperlink" Target="https://biomicrogel.com/en/products/filter/directions-is-responding_spills-of-oil-and-petroleum-products/" TargetMode="External" /><Relationship Id="rId10" Type="http://schemas.openxmlformats.org/officeDocument/2006/relationships/hyperlink" Target="https://biomicrogel.com/en/products/the-spilltex-scooping-net-for-the-collection-of-petroleum-products/" TargetMode="External" /><Relationship Id="rId4" Type="http://schemas.openxmlformats.org/officeDocument/2006/relationships/image" Target="../media/image48.png" /><Relationship Id="rId9" Type="http://schemas.openxmlformats.org/officeDocument/2006/relationships/hyperlink" Target="https://biomicrogel.com/en/products/BMG-C4/" TargetMode="External" /><Relationship Id="rId14" Type="http://schemas.openxmlformats.org/officeDocument/2006/relationships/hyperlink" Target="https://biomicrogel.com/en/products/filter/industries-is-pishchevaya-promyshlennost/" TargetMode="Externa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1.jpeg" /><Relationship Id="rId7" Type="http://schemas.openxmlformats.org/officeDocument/2006/relationships/image" Target="../media/image14.png" /><Relationship Id="rId12" Type="http://schemas.openxmlformats.org/officeDocument/2006/relationships/image" Target="../media/image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3.png" /><Relationship Id="rId11" Type="http://schemas.openxmlformats.org/officeDocument/2006/relationships/image" Target="../media/image8.png" /><Relationship Id="rId5" Type="http://schemas.openxmlformats.org/officeDocument/2006/relationships/image" Target="../media/image12.png" /><Relationship Id="rId10" Type="http://schemas.openxmlformats.org/officeDocument/2006/relationships/image" Target="../media/image16.png" /><Relationship Id="rId4" Type="http://schemas.openxmlformats.org/officeDocument/2006/relationships/hyperlink" Target="https://petratextima.com/" TargetMode="External" /><Relationship Id="rId9" Type="http://schemas.openxmlformats.org/officeDocument/2006/relationships/hyperlink" Target="https://www.youtube.com/watch?v=hPIQymVWn2A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1.png" /><Relationship Id="rId7" Type="http://schemas.openxmlformats.org/officeDocument/2006/relationships/image" Target="../media/image2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8.png" /><Relationship Id="rId9" Type="http://schemas.openxmlformats.org/officeDocument/2006/relationships/image" Target="../media/image26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3" Type="http://schemas.openxmlformats.org/officeDocument/2006/relationships/image" Target="../media/image8.png" /><Relationship Id="rId7" Type="http://schemas.openxmlformats.org/officeDocument/2006/relationships/image" Target="../media/image30.png" /><Relationship Id="rId12" Type="http://schemas.openxmlformats.org/officeDocument/2006/relationships/image" Target="../media/image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9.png" /><Relationship Id="rId11" Type="http://schemas.openxmlformats.org/officeDocument/2006/relationships/image" Target="../media/image34.png" /><Relationship Id="rId5" Type="http://schemas.openxmlformats.org/officeDocument/2006/relationships/image" Target="../media/image28.png" /><Relationship Id="rId10" Type="http://schemas.openxmlformats.org/officeDocument/2006/relationships/image" Target="../media/image33.png" /><Relationship Id="rId4" Type="http://schemas.openxmlformats.org/officeDocument/2006/relationships/image" Target="../media/image27.png" /><Relationship Id="rId9" Type="http://schemas.openxmlformats.org/officeDocument/2006/relationships/image" Target="../media/image3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D67F3F-2A14-469E-8002-A072AB933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718" y="3810000"/>
            <a:ext cx="472948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ase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Increasing the recovery      of various vegetable oils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БИОМИКРОГЕЛИ\2022\Март\Презентация по BMG-C4\иконки\06ce447e4b22377bb4ede7b8ed9efe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631" y="1831308"/>
            <a:ext cx="399766" cy="703813"/>
          </a:xfrm>
          <a:prstGeom prst="rect">
            <a:avLst/>
          </a:prstGeom>
          <a:noFill/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1744131" y="6332221"/>
            <a:ext cx="21571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135"/>
                </a:spcBef>
              </a:pPr>
              <a:t>10</a:t>
            </a:fld>
            <a:endParaRPr dirty="0"/>
          </a:p>
        </p:txBody>
      </p:sp>
      <p:sp>
        <p:nvSpPr>
          <p:cNvPr id="31" name="object 2"/>
          <p:cNvSpPr txBox="1">
            <a:spLocks/>
          </p:cNvSpPr>
          <p:nvPr/>
        </p:nvSpPr>
        <p:spPr>
          <a:xfrm>
            <a:off x="662641" y="552450"/>
            <a:ext cx="10335351" cy="794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b" anchorCtr="0">
            <a:spAutoFit/>
          </a:bodyPr>
          <a:lstStyle/>
          <a:p>
            <a:pPr marL="12700" lvl="0">
              <a:spcBef>
                <a:spcPts val="95"/>
              </a:spcBef>
              <a:buClr>
                <a:schemeClr val="dk1"/>
              </a:buClr>
              <a:buSzPts val="6000"/>
            </a:pPr>
            <a:r>
              <a:rPr lang="en-US" sz="2500" kern="0" spc="-10" dirty="0">
                <a:solidFill>
                  <a:srgbClr val="1F9CDC"/>
                </a:solidFill>
                <a:latin typeface="Verdana"/>
                <a:ea typeface="+mj-ea"/>
                <a:cs typeface="Verdana"/>
              </a:rPr>
              <a:t>FLOWCHART OF APPLICATION OF THE REAGENT BIOMICROGEL</a:t>
            </a:r>
            <a:r>
              <a:rPr lang="en-US" sz="2500" kern="0" spc="-10" baseline="30000" dirty="0">
                <a:solidFill>
                  <a:srgbClr val="1F9CDC"/>
                </a:solidFill>
                <a:latin typeface="Verdana"/>
                <a:ea typeface="+mj-ea"/>
                <a:cs typeface="Verdana"/>
              </a:rPr>
              <a:t>®</a:t>
            </a:r>
            <a:r>
              <a:rPr lang="en-US" sz="2500" kern="0" spc="-10" dirty="0">
                <a:solidFill>
                  <a:srgbClr val="1F9CDC"/>
                </a:solidFill>
                <a:latin typeface="Verdana"/>
                <a:ea typeface="+mj-ea"/>
                <a:cs typeface="Verdana"/>
              </a:rPr>
              <a:t> BMG-C4</a:t>
            </a:r>
            <a:endParaRPr kumimoji="0" lang="en-US" sz="2500" b="0" i="0" u="none" strike="noStrike" kern="0" cap="none" spc="-5" normalizeH="0" baseline="0" noProof="0" dirty="0">
              <a:ln>
                <a:noFill/>
              </a:ln>
              <a:solidFill>
                <a:srgbClr val="1F9CDC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pic>
        <p:nvPicPr>
          <p:cNvPr id="33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sp>
        <p:nvSpPr>
          <p:cNvPr id="34" name="Скругленный прямоугольник 33"/>
          <p:cNvSpPr/>
          <p:nvPr/>
        </p:nvSpPr>
        <p:spPr>
          <a:xfrm>
            <a:off x="561976" y="3157519"/>
            <a:ext cx="1561538" cy="1561538"/>
          </a:xfrm>
          <a:prstGeom prst="roundRect">
            <a:avLst>
              <a:gd name="adj" fmla="val 1471"/>
            </a:avLst>
          </a:prstGeom>
          <a:solidFill>
            <a:srgbClr val="22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9243" y="3813983"/>
            <a:ext cx="143984" cy="284937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2545164" y="3157518"/>
            <a:ext cx="1561538" cy="1561539"/>
          </a:xfrm>
          <a:prstGeom prst="roundRect">
            <a:avLst>
              <a:gd name="adj" fmla="val 1471"/>
            </a:avLst>
          </a:prstGeom>
          <a:solidFill>
            <a:srgbClr val="22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563885" y="3157519"/>
            <a:ext cx="1561538" cy="1561538"/>
          </a:xfrm>
          <a:prstGeom prst="roundRect">
            <a:avLst>
              <a:gd name="adj" fmla="val 1471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9252" y="3813983"/>
            <a:ext cx="143984" cy="284937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6594746" y="3157519"/>
            <a:ext cx="1561538" cy="1561538"/>
          </a:xfrm>
          <a:prstGeom prst="roundRect">
            <a:avLst>
              <a:gd name="adj" fmla="val 1471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617953" y="3157519"/>
            <a:ext cx="1561538" cy="1561538"/>
          </a:xfrm>
          <a:prstGeom prst="roundRect">
            <a:avLst>
              <a:gd name="adj" fmla="val 1471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8487" y="3813983"/>
            <a:ext cx="143984" cy="28493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20161" y="3813983"/>
            <a:ext cx="143984" cy="28493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43588" y="3819940"/>
            <a:ext cx="143984" cy="284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263777" y="2765735"/>
            <a:ext cx="143984" cy="28493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263777" y="2594286"/>
            <a:ext cx="143984" cy="284937"/>
          </a:xfrm>
          <a:prstGeom prst="rect">
            <a:avLst/>
          </a:prstGeom>
        </p:spPr>
      </p:pic>
      <p:sp>
        <p:nvSpPr>
          <p:cNvPr id="51" name="object 7"/>
          <p:cNvSpPr txBox="1"/>
          <p:nvPr/>
        </p:nvSpPr>
        <p:spPr>
          <a:xfrm>
            <a:off x="988821" y="3836270"/>
            <a:ext cx="761244" cy="212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/>
              </a:rPr>
              <a:t>BM</a:t>
            </a:r>
            <a:r>
              <a:rPr sz="1250" spc="-5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/>
              </a:rPr>
              <a:t>G</a:t>
            </a:r>
            <a:r>
              <a:rPr sz="12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/>
              </a:rPr>
              <a:t>-</a:t>
            </a:r>
            <a:r>
              <a:rPr sz="1250" spc="-5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/>
              </a:rPr>
              <a:t>С</a:t>
            </a:r>
            <a:r>
              <a:rPr sz="12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/>
              </a:rPr>
              <a:t>4</a:t>
            </a:r>
          </a:p>
        </p:txBody>
      </p:sp>
      <p:sp>
        <p:nvSpPr>
          <p:cNvPr id="52" name="object 7"/>
          <p:cNvSpPr txBox="1"/>
          <p:nvPr/>
        </p:nvSpPr>
        <p:spPr>
          <a:xfrm>
            <a:off x="2874818" y="3729352"/>
            <a:ext cx="1250168" cy="4108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5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/>
              </a:rPr>
              <a:t>Dissolution BMG-4</a:t>
            </a:r>
          </a:p>
        </p:txBody>
      </p:sp>
      <p:sp>
        <p:nvSpPr>
          <p:cNvPr id="55" name="object 7"/>
          <p:cNvSpPr txBox="1"/>
          <p:nvPr/>
        </p:nvSpPr>
        <p:spPr>
          <a:xfrm>
            <a:off x="9165602" y="3836270"/>
            <a:ext cx="761244" cy="212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12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/>
              </a:rPr>
              <a:t>Stock</a:t>
            </a:r>
          </a:p>
        </p:txBody>
      </p:sp>
      <p:sp>
        <p:nvSpPr>
          <p:cNvPr id="56" name="object 7"/>
          <p:cNvSpPr txBox="1"/>
          <p:nvPr/>
        </p:nvSpPr>
        <p:spPr>
          <a:xfrm>
            <a:off x="5078283" y="3836270"/>
            <a:ext cx="761244" cy="212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50" dirty="0">
                <a:latin typeface="Verdana" pitchFamily="34" charset="0"/>
                <a:ea typeface="Verdana" pitchFamily="34" charset="0"/>
                <a:cs typeface="Verdana"/>
              </a:rPr>
              <a:t>Dosing</a:t>
            </a:r>
          </a:p>
        </p:txBody>
      </p:sp>
      <p:sp>
        <p:nvSpPr>
          <p:cNvPr id="57" name="object 7"/>
          <p:cNvSpPr txBox="1"/>
          <p:nvPr/>
        </p:nvSpPr>
        <p:spPr>
          <a:xfrm>
            <a:off x="6948965" y="3836270"/>
            <a:ext cx="936519" cy="212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50" dirty="0">
                <a:latin typeface="Verdana" pitchFamily="34" charset="0"/>
                <a:ea typeface="Verdana" pitchFamily="34" charset="0"/>
                <a:cs typeface="Verdana"/>
              </a:rPr>
              <a:t>Separation</a:t>
            </a:r>
          </a:p>
        </p:txBody>
      </p:sp>
      <p:sp>
        <p:nvSpPr>
          <p:cNvPr id="58" name="object 7"/>
          <p:cNvSpPr txBox="1"/>
          <p:nvPr/>
        </p:nvSpPr>
        <p:spPr>
          <a:xfrm>
            <a:off x="10615146" y="3836270"/>
            <a:ext cx="1429868" cy="212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en-US" sz="125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/>
              </a:rPr>
              <a:t>Bioremediation</a:t>
            </a:r>
          </a:p>
        </p:txBody>
      </p:sp>
      <p:sp>
        <p:nvSpPr>
          <p:cNvPr id="60" name="object 7"/>
          <p:cNvSpPr txBox="1"/>
          <p:nvPr/>
        </p:nvSpPr>
        <p:spPr>
          <a:xfrm>
            <a:off x="6901368" y="5364464"/>
            <a:ext cx="936519" cy="2121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50" dirty="0">
                <a:latin typeface="Verdana" pitchFamily="34" charset="0"/>
                <a:ea typeface="Verdana" pitchFamily="34" charset="0"/>
                <a:cs typeface="Verdana"/>
              </a:rPr>
              <a:t>Oil</a:t>
            </a:r>
          </a:p>
        </p:txBody>
      </p:sp>
      <p:sp>
        <p:nvSpPr>
          <p:cNvPr id="61" name="object 7"/>
          <p:cNvSpPr txBox="1"/>
          <p:nvPr/>
        </p:nvSpPr>
        <p:spPr>
          <a:xfrm>
            <a:off x="2582787" y="1957479"/>
            <a:ext cx="936519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50" dirty="0">
                <a:latin typeface="Verdana" pitchFamily="34" charset="0"/>
                <a:ea typeface="Verdana" pitchFamily="34" charset="0"/>
                <a:cs typeface="Verdana"/>
              </a:rPr>
              <a:t>Water</a:t>
            </a:r>
          </a:p>
        </p:txBody>
      </p:sp>
      <p:pic>
        <p:nvPicPr>
          <p:cNvPr id="1031" name="Picture 7" descr="D:\БИОМИКРОГЕЛИ\2022\Март\Презентация по BMG-C4\иконки\VFCKJ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7779" y="5348803"/>
            <a:ext cx="378353" cy="668123"/>
          </a:xfrm>
          <a:prstGeom prst="rect">
            <a:avLst/>
          </a:prstGeom>
          <a:noFill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7302379" y="4992472"/>
            <a:ext cx="143984" cy="28493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7302379" y="4821023"/>
            <a:ext cx="143984" cy="284937"/>
          </a:xfrm>
          <a:prstGeom prst="rect">
            <a:avLst/>
          </a:prstGeom>
        </p:spPr>
      </p:pic>
      <p:pic>
        <p:nvPicPr>
          <p:cNvPr id="30" name="object 7">
            <a:extLst>
              <a:ext uri="{FF2B5EF4-FFF2-40B4-BE49-F238E27FC236}">
                <a16:creationId xmlns:a16="http://schemas.microsoft.com/office/drawing/2014/main" id="{FDFB7E90-308C-47AC-B0D0-BB2F4FE06BE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872" cy="686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4389221"/>
            <a:ext cx="12192000" cy="1622612"/>
          </a:xfrm>
          <a:prstGeom prst="rect">
            <a:avLst/>
          </a:prstGeom>
          <a:solidFill>
            <a:srgbClr val="E5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idx="12"/>
          </p:nvPr>
        </p:nvSpPr>
        <p:spPr>
          <a:xfrm>
            <a:off x="11306086" y="6264275"/>
            <a:ext cx="70521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61" cy="6858000"/>
          </a:xfrm>
          <a:prstGeom prst="rect">
            <a:avLst/>
          </a:prstGeom>
        </p:spPr>
      </p:pic>
      <p:sp>
        <p:nvSpPr>
          <p:cNvPr id="30" name="object 4"/>
          <p:cNvSpPr txBox="1"/>
          <p:nvPr/>
        </p:nvSpPr>
        <p:spPr>
          <a:xfrm>
            <a:off x="1423925" y="1393358"/>
            <a:ext cx="7296150" cy="25596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spcBef>
                <a:spcPts val="390"/>
              </a:spcBef>
              <a:buClrTx/>
              <a:buFontTx/>
              <a:buNone/>
            </a:pP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Operates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both in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Russia and</a:t>
            </a:r>
            <a:r>
              <a:rPr sz="1250" kern="1200" spc="-2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abroad: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spcBef>
                <a:spcPts val="290"/>
              </a:spcBef>
              <a:buClrTx/>
              <a:buFontTx/>
              <a:buNone/>
            </a:pP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South-East Asia, the European Union,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the USA, Australia, and</a:t>
            </a:r>
            <a:r>
              <a:rPr sz="1250" kern="1200" spc="-1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Brazil.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spcBef>
                <a:spcPts val="1700"/>
              </a:spcBef>
              <a:buClrTx/>
              <a:buFontTx/>
              <a:buNone/>
            </a:pP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Developer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and patent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holder of solutions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based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on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microgels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under </a:t>
            </a:r>
            <a:r>
              <a:rPr sz="1250" kern="1200" spc="-5" dirty="0" err="1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Biomicrogel</a:t>
            </a:r>
            <a:r>
              <a:rPr sz="1250" kern="1200" spc="-7" baseline="2287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®</a:t>
            </a:r>
            <a:r>
              <a:rPr lang="ru-RU" sz="1250" kern="1200" spc="-7" baseline="2287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67" baseline="2287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brand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buClrTx/>
              <a:buFontTx/>
              <a:buNone/>
            </a:pP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(</a:t>
            </a:r>
            <a:r>
              <a:rPr sz="1250" kern="1200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&gt;</a:t>
            </a:r>
            <a:r>
              <a:rPr lang="ru-RU" sz="1800" kern="1200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100</a:t>
            </a:r>
            <a:r>
              <a:rPr sz="1800" kern="1200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patents, </a:t>
            </a:r>
            <a:r>
              <a:rPr sz="1250" kern="1200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&gt;</a:t>
            </a:r>
            <a:r>
              <a:rPr lang="ru-RU" dirty="0">
                <a:solidFill>
                  <a:srgbClr val="229CDC"/>
                </a:solidFill>
                <a:latin typeface="Verdana"/>
                <a:cs typeface="Verdana"/>
              </a:rPr>
              <a:t>6</a:t>
            </a:r>
            <a:r>
              <a:rPr sz="1800" kern="1200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0</a:t>
            </a:r>
            <a:r>
              <a:rPr sz="1800" kern="1200" spc="-30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countries)</a:t>
            </a:r>
            <a:r>
              <a:rPr lang="ru-RU" sz="1250" spc="-5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kern="1200" spc="-5" dirty="0">
                <a:solidFill>
                  <a:srgbClr val="229CDC"/>
                </a:solidFill>
                <a:latin typeface="Verdana"/>
                <a:ea typeface="+mn-ea"/>
                <a:cs typeface="Verdana"/>
              </a:rPr>
              <a:t>2</a:t>
            </a:r>
            <a:r>
              <a:rPr sz="130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production sites, </a:t>
            </a:r>
            <a:r>
              <a:rPr sz="1800" kern="1200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4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chemical laboratories and an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experimental site.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Own</a:t>
            </a:r>
            <a:r>
              <a:rPr sz="1250" kern="1200" spc="-3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an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R&amp;D</a:t>
            </a:r>
            <a:r>
              <a:rPr sz="1250" kern="1200" spc="-4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2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facility,</a:t>
            </a:r>
            <a:r>
              <a:rPr sz="1250" kern="1200" spc="-7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engineering</a:t>
            </a:r>
            <a:r>
              <a:rPr sz="1250" kern="1200" spc="-7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department</a:t>
            </a:r>
            <a:r>
              <a:rPr sz="1250" kern="1200" spc="-7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and</a:t>
            </a:r>
            <a:r>
              <a:rPr sz="1250" kern="1200" spc="-2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technical</a:t>
            </a:r>
            <a:r>
              <a:rPr sz="1250" kern="1200" spc="-2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support</a:t>
            </a:r>
            <a:r>
              <a:rPr sz="1250" kern="1200" spc="-8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service.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spcBef>
                <a:spcPts val="1500"/>
              </a:spcBef>
              <a:buClrTx/>
              <a:buFontTx/>
              <a:buNone/>
            </a:pP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Resident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of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the Skolkovo Innovation Center (Moscow,</a:t>
            </a:r>
            <a:r>
              <a:rPr sz="1250" kern="1200" spc="-28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Russia)</a:t>
            </a:r>
            <a:r>
              <a:rPr lang="ru-RU"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.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Resident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of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“Nadezhdinskaya”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Priority Development Area (Vladivostok,</a:t>
            </a:r>
            <a:r>
              <a:rPr sz="1250" kern="1200" spc="-229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Russia)</a:t>
            </a:r>
            <a:r>
              <a:rPr lang="ru-RU" sz="1250" kern="1200" spc="-1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.</a:t>
            </a: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679923" y="556590"/>
            <a:ext cx="4513580" cy="40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b" anchorCtr="0">
            <a:spAutoFit/>
          </a:bodyPr>
          <a:lstStyle/>
          <a:p>
            <a:pPr marL="12700" lvl="0">
              <a:spcBef>
                <a:spcPts val="95"/>
              </a:spcBef>
              <a:buClr>
                <a:schemeClr val="dk1"/>
              </a:buClr>
              <a:buSzPts val="6000"/>
            </a:pPr>
            <a:r>
              <a:rPr lang="en-US" sz="2500" kern="0" spc="-10" dirty="0">
                <a:solidFill>
                  <a:srgbClr val="1F9CDC"/>
                </a:solidFill>
                <a:latin typeface="Verdana"/>
                <a:ea typeface="+mj-ea"/>
                <a:cs typeface="Verdana"/>
              </a:rPr>
              <a:t>ABOUT COMPANY</a:t>
            </a:r>
          </a:p>
        </p:txBody>
      </p:sp>
      <p:pic>
        <p:nvPicPr>
          <p:cNvPr id="21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116726" y="4506907"/>
            <a:ext cx="12005336" cy="1378627"/>
            <a:chOff x="119271" y="4388697"/>
            <a:chExt cx="12854368" cy="147612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4" r="18962" b="458"/>
            <a:stretch/>
          </p:blipFill>
          <p:spPr>
            <a:xfrm>
              <a:off x="2369866" y="4388697"/>
              <a:ext cx="867708" cy="14761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9"/>
            <a:stretch>
              <a:fillRect/>
            </a:stretch>
          </p:blipFill>
          <p:spPr>
            <a:xfrm>
              <a:off x="8552743" y="4388702"/>
              <a:ext cx="2218462" cy="1476120"/>
            </a:xfrm>
            <a:prstGeom prst="rect">
              <a:avLst/>
            </a:prstGeom>
          </p:spPr>
        </p:pic>
        <p:pic>
          <p:nvPicPr>
            <p:cNvPr id="37" name="Picture 2" descr="E:\ТВОРЧЕСТВО\Design\WORK\BMG\Для сайта\Фотки\IMG_20190312_145827.jpg"/>
            <p:cNvPicPr>
              <a:picLocks noChangeAspect="1" noChangeArrowheads="1"/>
            </p:cNvPicPr>
            <p:nvPr/>
          </p:nvPicPr>
          <p:blipFill>
            <a:blip r:embed="rId7" cstate="print"/>
            <a:srcRect l="-9198" r="860" b="5111"/>
            <a:stretch>
              <a:fillRect/>
            </a:stretch>
          </p:blipFill>
          <p:spPr bwMode="auto">
            <a:xfrm>
              <a:off x="6126541" y="4388699"/>
              <a:ext cx="2393803" cy="1476121"/>
            </a:xfrm>
            <a:prstGeom prst="rect">
              <a:avLst/>
            </a:prstGeom>
            <a:noFill/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9" t="28705" r="18255" b="2101"/>
            <a:stretch/>
          </p:blipFill>
          <p:spPr>
            <a:xfrm>
              <a:off x="119271" y="4391570"/>
              <a:ext cx="2220514" cy="1467949"/>
            </a:xfrm>
            <a:prstGeom prst="rect">
              <a:avLst/>
            </a:prstGeom>
          </p:spPr>
        </p:pic>
        <p:pic>
          <p:nvPicPr>
            <p:cNvPr id="4098" name="Picture 2" descr="D:\БИОМИКРОГЕЛИ\фото лабы\DSCF020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68589" y="4388698"/>
              <a:ext cx="2212065" cy="1476125"/>
            </a:xfrm>
            <a:prstGeom prst="rect">
              <a:avLst/>
            </a:prstGeom>
            <a:noFill/>
          </p:spPr>
        </p:pic>
        <p:pic>
          <p:nvPicPr>
            <p:cNvPr id="4105" name="Picture 9" descr="D:\БИОМИКРОГЕЛИ\2022\Март\Презентация по BMG-C4\DSCF5021.jpg"/>
            <p:cNvPicPr>
              <a:picLocks noChangeAspect="1" noChangeArrowheads="1"/>
            </p:cNvPicPr>
            <p:nvPr/>
          </p:nvPicPr>
          <p:blipFill>
            <a:blip r:embed="rId10" cstate="print"/>
            <a:srcRect r="3341"/>
            <a:stretch>
              <a:fillRect/>
            </a:stretch>
          </p:blipFill>
          <p:spPr bwMode="auto">
            <a:xfrm>
              <a:off x="10807657" y="4388701"/>
              <a:ext cx="2165982" cy="1476122"/>
            </a:xfrm>
            <a:prstGeom prst="rect">
              <a:avLst/>
            </a:prstGeom>
            <a:noFill/>
          </p:spPr>
        </p:pic>
        <p:pic>
          <p:nvPicPr>
            <p:cNvPr id="4106" name="Picture 10" descr="D:\БИОМИКРОГЕЛИ\фото лабы\DSCF0223.jpg"/>
            <p:cNvPicPr>
              <a:picLocks noChangeAspect="1" noChangeArrowheads="1"/>
            </p:cNvPicPr>
            <p:nvPr/>
          </p:nvPicPr>
          <p:blipFill>
            <a:blip r:embed="rId11" cstate="print">
              <a:lum/>
            </a:blip>
            <a:srcRect l="43688" t="38376" r="34692" b="963"/>
            <a:stretch>
              <a:fillRect/>
            </a:stretch>
          </p:blipFill>
          <p:spPr bwMode="auto">
            <a:xfrm>
              <a:off x="5512858" y="4388700"/>
              <a:ext cx="787939" cy="1476120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651678" y="1409700"/>
            <a:ext cx="500061" cy="2539730"/>
            <a:chOff x="651841" y="1396280"/>
            <a:chExt cx="528161" cy="2682443"/>
          </a:xfrm>
        </p:grpSpPr>
        <p:pic>
          <p:nvPicPr>
            <p:cNvPr id="4108" name="Picture 12" descr="D:\БИОМИКРОГЕЛИ\2022\Март\Презентация по BMG-C4\иконки\png-transparent-computer-icons-businessperson-others-miscellaneous-recruiter-business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4741" y="3562653"/>
              <a:ext cx="516071" cy="516070"/>
            </a:xfrm>
            <a:prstGeom prst="rect">
              <a:avLst/>
            </a:prstGeom>
            <a:noFill/>
          </p:spPr>
        </p:pic>
        <p:pic>
          <p:nvPicPr>
            <p:cNvPr id="4109" name="Picture 13" descr="D:\БИОМИКРОГЕЛИ\2022\Март\Презентация по BMG-C4\иконки\png-clipart-airplane-icon-a5-aircraft-computer-icons-airplane-angle-whit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1841" y="1396280"/>
              <a:ext cx="517718" cy="517719"/>
            </a:xfrm>
            <a:prstGeom prst="rect">
              <a:avLst/>
            </a:prstGeom>
            <a:noFill/>
          </p:spPr>
        </p:pic>
        <p:pic>
          <p:nvPicPr>
            <p:cNvPr id="4110" name="Picture 14" descr="D:\БИОМИКРОГЕЛИ\2022\Март\Презентация по BMG-C4\иконки\consultant-416x416-1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52646" y="2121149"/>
              <a:ext cx="514620" cy="514619"/>
            </a:xfrm>
            <a:prstGeom prst="rect">
              <a:avLst/>
            </a:prstGeom>
            <a:noFill/>
          </p:spPr>
        </p:pic>
        <p:pic>
          <p:nvPicPr>
            <p:cNvPr id="24" name="Picture 15" descr="D:\БИОМИКРОГЕЛИ\2022\Март\Презентация по BMG-C4\иконки\cons2ultant-416x416-1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5837" y="2837051"/>
              <a:ext cx="524165" cy="5241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514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idx="12"/>
          </p:nvPr>
        </p:nvSpPr>
        <p:spPr>
          <a:xfrm>
            <a:off x="11306086" y="6264275"/>
            <a:ext cx="70521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61" cy="6858000"/>
          </a:xfrm>
          <a:prstGeom prst="rect">
            <a:avLst/>
          </a:prstGeom>
        </p:spPr>
      </p:pic>
      <p:sp>
        <p:nvSpPr>
          <p:cNvPr id="104" name="object 4"/>
          <p:cNvSpPr txBox="1">
            <a:spLocks/>
          </p:cNvSpPr>
          <p:nvPr/>
        </p:nvSpPr>
        <p:spPr>
          <a:xfrm>
            <a:off x="679193" y="570802"/>
            <a:ext cx="9528432" cy="794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500" b="0" i="0">
                <a:solidFill>
                  <a:srgbClr val="209CDC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95"/>
              </a:spcBef>
              <a:defRPr/>
            </a:pPr>
            <a:r>
              <a:rPr kumimoji="0" lang="en-US" sz="2500" b="0" i="0" u="none" strike="noStrike" kern="0" cap="none" spc="-5" normalizeH="0" baseline="0" noProof="0" dirty="0">
                <a:ln>
                  <a:noFill/>
                </a:ln>
                <a:solidFill>
                  <a:srgbClr val="209CDC"/>
                </a:solidFill>
                <a:effectLst/>
                <a:uLnTx/>
                <a:uFillTx/>
                <a:latin typeface="Verdana"/>
                <a:ea typeface="+mj-ea"/>
              </a:rPr>
              <a:t>ALL BMG</a:t>
            </a:r>
            <a:r>
              <a:rPr kumimoji="0" lang="en-US" sz="2500" b="0" i="0" u="none" strike="noStrike" kern="0" cap="none" spc="-120" normalizeH="0" baseline="0" noProof="0" dirty="0">
                <a:ln>
                  <a:noFill/>
                </a:ln>
                <a:solidFill>
                  <a:srgbClr val="209CDC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r>
              <a:rPr kumimoji="0" lang="en-US" sz="2500" b="0" i="0" u="none" strike="noStrike" kern="0" cap="none" spc="-10" normalizeH="0" baseline="0" noProof="0" dirty="0">
                <a:ln>
                  <a:noFill/>
                </a:ln>
                <a:solidFill>
                  <a:srgbClr val="209CDC"/>
                </a:solidFill>
                <a:effectLst/>
                <a:uLnTx/>
                <a:uFillTx/>
                <a:latin typeface="Verdana"/>
                <a:ea typeface="+mj-ea"/>
              </a:rPr>
              <a:t>PRODUCTS</a:t>
            </a:r>
            <a:r>
              <a:rPr kumimoji="0" lang="ru-RU" sz="2500" b="0" i="0" u="none" strike="noStrike" kern="0" cap="none" spc="-10" normalizeH="0" baseline="0" noProof="0" dirty="0">
                <a:ln>
                  <a:noFill/>
                </a:ln>
                <a:solidFill>
                  <a:srgbClr val="209CDC"/>
                </a:solidFill>
                <a:effectLst/>
                <a:uLnTx/>
                <a:uFillTx/>
                <a:latin typeface="Verdana"/>
                <a:ea typeface="+mj-ea"/>
              </a:rPr>
              <a:t>                         </a:t>
            </a:r>
            <a:r>
              <a:rPr lang="en-US" spc="-5" dirty="0"/>
              <a:t>ALL BMG</a:t>
            </a:r>
            <a:r>
              <a:rPr lang="en-US" spc="-125" dirty="0"/>
              <a:t> </a:t>
            </a:r>
            <a:r>
              <a:rPr lang="en-US" spc="-5" dirty="0"/>
              <a:t>SOLUTIONS</a:t>
            </a:r>
            <a:endParaRPr lang="en-US" dirty="0">
              <a:solidFill>
                <a:prstClr val="black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-10" normalizeH="0" baseline="0" noProof="0" dirty="0">
              <a:ln>
                <a:noFill/>
              </a:ln>
              <a:solidFill>
                <a:srgbClr val="209CDC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105" name="object 5"/>
          <p:cNvSpPr txBox="1"/>
          <p:nvPr/>
        </p:nvSpPr>
        <p:spPr>
          <a:xfrm>
            <a:off x="6664395" y="1546435"/>
            <a:ext cx="3272790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99085">
              <a:lnSpc>
                <a:spcPts val="1600"/>
              </a:lnSpc>
              <a:spcBef>
                <a:spcPts val="2000"/>
              </a:spcBef>
              <a:buClr>
                <a:srgbClr val="209CDC"/>
              </a:buClr>
              <a:buSzPct val="110000"/>
              <a:buBlip>
                <a:blip r:embed="rId4"/>
              </a:buBlip>
              <a:tabLst>
                <a:tab pos="299085" algn="l"/>
                <a:tab pos="299720" algn="l"/>
              </a:tabLst>
            </a:pP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Industrial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and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storm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drains </a:t>
            </a:r>
            <a:r>
              <a:rPr sz="1250" kern="1200" spc="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cleanup 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from </a:t>
            </a:r>
            <a:r>
              <a:rPr sz="1250" kern="1200" spc="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oils,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fats and petroleum</a:t>
            </a:r>
            <a:r>
              <a:rPr sz="1250" kern="1200" spc="-32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products</a:t>
            </a:r>
            <a:endParaRPr lang="ru-RU" sz="1250" kern="1200" spc="-5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 marL="299085" marR="5080" indent="-299085">
              <a:lnSpc>
                <a:spcPts val="1600"/>
              </a:lnSpc>
              <a:spcBef>
                <a:spcPts val="2000"/>
              </a:spcBef>
              <a:buClr>
                <a:srgbClr val="209CDC"/>
              </a:buClr>
              <a:buSzPct val="110000"/>
              <a:buBlip>
                <a:blip r:embed="rId4"/>
              </a:buBlip>
              <a:tabLst>
                <a:tab pos="299085" algn="l"/>
                <a:tab pos="299720" algn="l"/>
              </a:tabLst>
            </a:pP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Coolant processing </a:t>
            </a:r>
            <a:r>
              <a:rPr lang="en-US" sz="1250" spc="10" dirty="0">
                <a:solidFill>
                  <a:prstClr val="black"/>
                </a:solidFill>
                <a:latin typeface="Verdana"/>
                <a:cs typeface="Verdana"/>
              </a:rPr>
              <a:t>in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metallurgy</a:t>
            </a:r>
            <a:r>
              <a:rPr lang="en-US" sz="1250" spc="-3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br>
              <a:rPr lang="en-US" sz="1250" spc="-32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and pipe</a:t>
            </a:r>
            <a:r>
              <a:rPr lang="en-US" sz="125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rolling</a:t>
            </a:r>
            <a:endParaRPr lang="ru-RU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99085" indent="-287020">
              <a:lnSpc>
                <a:spcPts val="1600"/>
              </a:lnSpc>
              <a:spcBef>
                <a:spcPts val="2000"/>
              </a:spcBef>
              <a:buClr>
                <a:srgbClr val="209CDC"/>
              </a:buClr>
              <a:buSzPct val="110000"/>
              <a:buBlip>
                <a:blip r:embed="rId4"/>
              </a:buBlip>
              <a:tabLst>
                <a:tab pos="299085" algn="l"/>
                <a:tab pos="299720" algn="l"/>
              </a:tabLst>
            </a:pP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Coolant processing</a:t>
            </a:r>
            <a:r>
              <a:rPr lang="en-US" sz="1250" spc="-15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10" dirty="0">
                <a:solidFill>
                  <a:prstClr val="black"/>
                </a:solidFill>
                <a:latin typeface="Verdana"/>
                <a:cs typeface="Verdana"/>
              </a:rPr>
              <a:t>in</a:t>
            </a:r>
            <a:r>
              <a:rPr lang="ru-RU" sz="12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mechanical</a:t>
            </a:r>
            <a:r>
              <a:rPr lang="en-US" sz="125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engineering</a:t>
            </a:r>
            <a:endParaRPr lang="en-US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99085" indent="-287020">
              <a:lnSpc>
                <a:spcPts val="1600"/>
              </a:lnSpc>
              <a:spcBef>
                <a:spcPts val="2000"/>
              </a:spcBef>
              <a:buClr>
                <a:srgbClr val="209CDC"/>
              </a:buClr>
              <a:buSzPct val="110000"/>
              <a:buBlip>
                <a:blip r:embed="rId4"/>
              </a:buBlip>
              <a:tabLst>
                <a:tab pos="299085" algn="l"/>
                <a:tab pos="299720" algn="l"/>
              </a:tabLst>
            </a:pP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Performance 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gains </a:t>
            </a:r>
            <a:r>
              <a:rPr lang="en-US" sz="1250" spc="10" dirty="0">
                <a:solidFill>
                  <a:prstClr val="black"/>
                </a:solidFill>
                <a:latin typeface="Verdana"/>
                <a:cs typeface="Verdana"/>
              </a:rPr>
              <a:t>in</a:t>
            </a:r>
            <a:r>
              <a:rPr lang="en-US" sz="1250" spc="-1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vegetable</a:t>
            </a:r>
            <a:r>
              <a:rPr lang="ru-RU" sz="12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br>
              <a:rPr lang="ru-RU" sz="125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oil</a:t>
            </a:r>
            <a:r>
              <a:rPr lang="en-US" sz="125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extraction</a:t>
            </a:r>
          </a:p>
          <a:p>
            <a:pPr marL="299085" marR="615315" indent="-287020">
              <a:lnSpc>
                <a:spcPts val="1600"/>
              </a:lnSpc>
              <a:spcBef>
                <a:spcPts val="2000"/>
              </a:spcBef>
              <a:buClr>
                <a:srgbClr val="209CDC"/>
              </a:buClr>
              <a:buSzPct val="110000"/>
              <a:buBlip>
                <a:blip r:embed="rId4"/>
              </a:buBlip>
              <a:tabLst>
                <a:tab pos="299085" algn="l"/>
                <a:tab pos="299720" algn="l"/>
              </a:tabLst>
            </a:pP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Oil</a:t>
            </a:r>
            <a:r>
              <a:rPr lang="en-US" sz="1250"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and</a:t>
            </a:r>
            <a:r>
              <a:rPr lang="en-US" sz="1250" spc="-6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petroleum</a:t>
            </a:r>
            <a:r>
              <a:rPr lang="en-US" sz="1250" spc="-1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product</a:t>
            </a:r>
            <a:r>
              <a:rPr lang="en-US" sz="1250"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br>
              <a:rPr lang="en-US" sz="1250" spc="-8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spill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cleanup</a:t>
            </a:r>
          </a:p>
          <a:p>
            <a:pPr marL="298450" marR="615315" indent="-285750">
              <a:lnSpc>
                <a:spcPts val="1600"/>
              </a:lnSpc>
              <a:spcBef>
                <a:spcPts val="2000"/>
              </a:spcBef>
              <a:buClr>
                <a:srgbClr val="209CDC"/>
              </a:buClr>
              <a:buSzPct val="110000"/>
              <a:buBlip>
                <a:blip r:embed="rId4"/>
              </a:buBlip>
              <a:tabLst>
                <a:tab pos="299085" algn="l"/>
                <a:tab pos="299720" algn="l"/>
              </a:tabLst>
            </a:pP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Purification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of bottom </a:t>
            </a:r>
            <a:br>
              <a:rPr lang="ru-RU" sz="1250" spc="-5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and</a:t>
            </a:r>
            <a:r>
              <a:rPr lang="en-US" sz="1250" spc="-1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produced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water</a:t>
            </a:r>
          </a:p>
          <a:p>
            <a:pPr marL="299085" marR="5080" indent="-299085">
              <a:spcBef>
                <a:spcPts val="100"/>
              </a:spcBef>
              <a:buClr>
                <a:srgbClr val="209CDC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99085" marR="5080" indent="-299085">
              <a:spcBef>
                <a:spcPts val="100"/>
              </a:spcBef>
              <a:buClr>
                <a:srgbClr val="209CDC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109" name="object 58"/>
          <p:cNvSpPr txBox="1"/>
          <p:nvPr/>
        </p:nvSpPr>
        <p:spPr>
          <a:xfrm>
            <a:off x="699613" y="1526532"/>
            <a:ext cx="3505200" cy="478207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kern="1200" spc="-5" dirty="0">
                <a:latin typeface="Verdana"/>
                <a:ea typeface="+mn-ea"/>
                <a:cs typeface="Verdana"/>
              </a:rPr>
              <a:t>Sorbent</a:t>
            </a:r>
            <a:r>
              <a:rPr lang="en-US" sz="1250" kern="1200" spc="-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spc="-5" dirty="0" err="1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Biomicrogel</a:t>
            </a:r>
            <a:r>
              <a:rPr sz="1250" kern="1200" spc="-7" baseline="20833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® </a:t>
            </a:r>
            <a:r>
              <a:rPr sz="1250" kern="1200" spc="-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BMG-P1</a:t>
            </a:r>
            <a:r>
              <a:rPr sz="1250" kern="1200" spc="20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endParaRPr lang="ru-RU" sz="1250" spc="20" dirty="0">
              <a:solidFill>
                <a:srgbClr val="209CDC"/>
              </a:solidFill>
              <a:latin typeface="Verdan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Coagulant </a:t>
            </a:r>
            <a:r>
              <a:rPr sz="1250" kern="1200" spc="-5" dirty="0" err="1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Biomicrogel</a:t>
            </a:r>
            <a:r>
              <a:rPr sz="1250" kern="1200" spc="-7" baseline="20833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® </a:t>
            </a:r>
            <a:r>
              <a:rPr sz="1250" kern="1200" spc="-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BMG-P2</a:t>
            </a:r>
            <a:r>
              <a:rPr sz="1250" kern="1200" spc="1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endParaRPr lang="ru-RU" sz="1250" spc="15" dirty="0">
              <a:solidFill>
                <a:srgbClr val="209CDC"/>
              </a:solidFill>
              <a:latin typeface="Verdan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spc="5" dirty="0" err="1">
                <a:solidFill>
                  <a:prstClr val="black"/>
                </a:solidFill>
                <a:latin typeface="Verdana"/>
                <a:cs typeface="Verdana"/>
              </a:rPr>
              <a:t>Flocculant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250" kern="1200" spc="-5" dirty="0" err="1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Biomicrogel</a:t>
            </a:r>
            <a:r>
              <a:rPr sz="1250" kern="1200" spc="-7" baseline="20833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® </a:t>
            </a:r>
            <a:r>
              <a:rPr sz="1250" kern="1200" spc="-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BMG-C2</a:t>
            </a:r>
            <a:r>
              <a:rPr sz="1250" kern="1200" spc="30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endParaRPr lang="ru-RU" sz="1250" spc="30" dirty="0">
              <a:solidFill>
                <a:srgbClr val="209CDC"/>
              </a:solidFill>
              <a:latin typeface="Verdan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spc="-5" dirty="0" err="1">
                <a:solidFill>
                  <a:srgbClr val="209CDC"/>
                </a:solidFill>
                <a:latin typeface="Verdana"/>
                <a:cs typeface="Verdana"/>
              </a:rPr>
              <a:t>Biomicrogel</a:t>
            </a:r>
            <a:r>
              <a:rPr lang="en-US" sz="1250" spc="-7" baseline="20833" dirty="0">
                <a:solidFill>
                  <a:srgbClr val="209CDC"/>
                </a:solidFill>
                <a:latin typeface="Verdana"/>
                <a:cs typeface="Verdana"/>
              </a:rPr>
              <a:t>® </a:t>
            </a:r>
            <a:r>
              <a:rPr sz="1250" kern="1200" spc="-5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BMG-C4</a:t>
            </a:r>
            <a:r>
              <a:rPr sz="1250" kern="1200" spc="-140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en-US" sz="1250" kern="1200" spc="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roduct for </a:t>
            </a:r>
            <a:br>
              <a:rPr lang="ru-RU" sz="1250" spc="5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ru-RU" sz="1250" spc="5" dirty="0">
                <a:solidFill>
                  <a:prstClr val="black"/>
                </a:solidFill>
                <a:latin typeface="Verdana"/>
                <a:cs typeface="Verdana"/>
              </a:rPr>
              <a:t>     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Increasing the vegetable oils extraction</a:t>
            </a:r>
            <a:endParaRPr lang="ru-RU" sz="1250" spc="5" dirty="0">
              <a:solidFill>
                <a:prstClr val="black"/>
              </a:solidFill>
              <a:latin typeface="Verdan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sz="1250" kern="1200" spc="-5" dirty="0" err="1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Spilltex</a:t>
            </a:r>
            <a:r>
              <a:rPr sz="1250" kern="1200" spc="-7" baseline="20833" dirty="0">
                <a:solidFill>
                  <a:srgbClr val="209CDC"/>
                </a:solidFill>
                <a:latin typeface="Verdana"/>
                <a:ea typeface="+mn-ea"/>
                <a:cs typeface="Verdana"/>
              </a:rPr>
              <a:t>® </a:t>
            </a:r>
            <a:r>
              <a:rPr sz="1250" kern="1200" spc="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dip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net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for</a:t>
            </a:r>
            <a:r>
              <a:rPr sz="1250" kern="1200" spc="-18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petroleum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products </a:t>
            </a:r>
            <a:br>
              <a:rPr lang="ru-RU"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</a:br>
            <a:r>
              <a:rPr lang="ru-RU"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    </a:t>
            </a:r>
            <a:r>
              <a:rPr sz="1250" kern="1200" spc="-5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collection from</a:t>
            </a:r>
            <a:r>
              <a:rPr sz="1250" kern="1200" spc="-16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water</a:t>
            </a:r>
            <a:r>
              <a:rPr lang="en-US"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 </a:t>
            </a:r>
            <a:r>
              <a:rPr sz="1250" kern="1200" dirty="0">
                <a:solidFill>
                  <a:prstClr val="black"/>
                </a:solidFill>
                <a:latin typeface="Verdana"/>
                <a:ea typeface="+mn-ea"/>
                <a:cs typeface="Verdana"/>
              </a:rPr>
              <a:t>surface</a:t>
            </a:r>
            <a:endParaRPr lang="ru-RU"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spc="-5" dirty="0" err="1">
                <a:solidFill>
                  <a:srgbClr val="209CDC"/>
                </a:solidFill>
                <a:latin typeface="Verdana"/>
                <a:cs typeface="Verdana"/>
              </a:rPr>
              <a:t>Spilltex</a:t>
            </a:r>
            <a:r>
              <a:rPr lang="en-US" sz="1250" baseline="20833" dirty="0">
                <a:solidFill>
                  <a:srgbClr val="209CDC"/>
                </a:solidFill>
                <a:latin typeface="Verdana"/>
                <a:cs typeface="Verdana"/>
              </a:rPr>
              <a:t>® 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filter cloth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for</a:t>
            </a:r>
            <a:r>
              <a:rPr lang="en-US" sz="1250" spc="-2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laying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sumps</a:t>
            </a:r>
            <a:endParaRPr lang="ru-RU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dirty="0" err="1">
                <a:solidFill>
                  <a:srgbClr val="209CDC"/>
                </a:solidFill>
                <a:latin typeface="Verdana"/>
                <a:cs typeface="Verdana"/>
              </a:rPr>
              <a:t>Spilltex</a:t>
            </a:r>
            <a:r>
              <a:rPr lang="en-US" sz="1250" baseline="20833" dirty="0">
                <a:solidFill>
                  <a:srgbClr val="209CDC"/>
                </a:solidFill>
                <a:latin typeface="Verdana"/>
                <a:cs typeface="Verdana"/>
              </a:rPr>
              <a:t>®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filter barrier cloth</a:t>
            </a:r>
            <a:r>
              <a:rPr lang="en-US" sz="1250" spc="-300" dirty="0">
                <a:solidFill>
                  <a:prstClr val="black"/>
                </a:solidFill>
                <a:latin typeface="Verdana"/>
                <a:cs typeface="Verdana"/>
              </a:rPr>
              <a:t>   </a:t>
            </a:r>
            <a:br>
              <a:rPr lang="en-US" sz="1250" spc="-30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ru-RU" sz="1250" spc="-300" dirty="0">
                <a:solidFill>
                  <a:prstClr val="black"/>
                </a:solidFill>
                <a:latin typeface="Verdana"/>
                <a:cs typeface="Verdana"/>
              </a:rPr>
              <a:t>             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for </a:t>
            </a:r>
            <a:r>
              <a:rPr lang="en-US" sz="1250" dirty="0">
                <a:solidFill>
                  <a:prstClr val="black"/>
                </a:solidFill>
                <a:latin typeface="Verdana"/>
                <a:cs typeface="Verdana"/>
              </a:rPr>
              <a:t>shallow rivers</a:t>
            </a:r>
            <a:endParaRPr lang="ru-RU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indent="266700">
              <a:lnSpc>
                <a:spcPts val="1600"/>
              </a:lnSpc>
              <a:spcBef>
                <a:spcPts val="2000"/>
              </a:spcBef>
              <a:buClr>
                <a:srgbClr val="229CDC"/>
              </a:buClr>
              <a:buSzPct val="11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r>
              <a:rPr lang="en-US" sz="1250" dirty="0" err="1">
                <a:solidFill>
                  <a:srgbClr val="209CDC"/>
                </a:solidFill>
                <a:latin typeface="Verdana"/>
                <a:cs typeface="Verdana"/>
              </a:rPr>
              <a:t>Spilltex</a:t>
            </a:r>
            <a:r>
              <a:rPr lang="en-US" sz="1250" baseline="20833" dirty="0">
                <a:solidFill>
                  <a:srgbClr val="209CDC"/>
                </a:solidFill>
                <a:latin typeface="Verdana"/>
                <a:cs typeface="Verdana"/>
              </a:rPr>
              <a:t>® </a:t>
            </a:r>
            <a:r>
              <a:rPr lang="en-US" sz="1250" spc="-5" dirty="0">
                <a:solidFill>
                  <a:prstClr val="black"/>
                </a:solidFill>
                <a:latin typeface="Verdana"/>
                <a:cs typeface="Verdana"/>
              </a:rPr>
              <a:t>universal 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filter</a:t>
            </a:r>
            <a:r>
              <a:rPr lang="en-US" sz="1250" spc="-2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US" sz="1250" spc="5" dirty="0">
                <a:solidFill>
                  <a:prstClr val="black"/>
                </a:solidFill>
                <a:latin typeface="Verdana"/>
                <a:cs typeface="Verdana"/>
              </a:rPr>
              <a:t>cloth</a:t>
            </a:r>
            <a:endParaRPr lang="en-US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indent="266700">
              <a:spcBef>
                <a:spcPts val="290"/>
              </a:spcBef>
              <a:buClr>
                <a:srgbClr val="229CDC"/>
              </a:buClr>
              <a:buSzPct val="12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endParaRPr lang="en-US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indent="266700">
              <a:spcBef>
                <a:spcPts val="290"/>
              </a:spcBef>
              <a:buClr>
                <a:srgbClr val="229CDC"/>
              </a:buClr>
              <a:buSzPct val="12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endParaRPr lang="en-US" sz="1250" dirty="0">
              <a:solidFill>
                <a:prstClr val="black"/>
              </a:solidFill>
              <a:latin typeface="Verdana"/>
              <a:cs typeface="Verdana"/>
            </a:endParaRPr>
          </a:p>
          <a:p>
            <a:pPr indent="266700">
              <a:spcBef>
                <a:spcPts val="290"/>
              </a:spcBef>
              <a:buClr>
                <a:srgbClr val="229CDC"/>
              </a:buClr>
              <a:buSzPct val="120000"/>
              <a:buBlip>
                <a:blip r:embed="rId4"/>
              </a:buBlip>
              <a:tabLst>
                <a:tab pos="362585" algn="l"/>
                <a:tab pos="363220" algn="l"/>
              </a:tabLst>
            </a:pPr>
            <a:endParaRPr sz="1250" kern="1200" dirty="0">
              <a:solidFill>
                <a:prstClr val="black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113" name="Рисунок 11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52" y="1551270"/>
            <a:ext cx="1348442" cy="231449"/>
          </a:xfrm>
          <a:prstGeom prst="rect">
            <a:avLst/>
          </a:prstGeom>
        </p:spPr>
      </p:pic>
      <p:pic>
        <p:nvPicPr>
          <p:cNvPr id="114" name="Рисунок 113">
            <a:hlinkClick r:id="rId7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49" y="2011117"/>
            <a:ext cx="1348442" cy="231449"/>
          </a:xfrm>
          <a:prstGeom prst="rect">
            <a:avLst/>
          </a:prstGeom>
        </p:spPr>
      </p:pic>
      <p:pic>
        <p:nvPicPr>
          <p:cNvPr id="115" name="Рисунок 114">
            <a:hlinkClick r:id="rId8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81" y="2450979"/>
            <a:ext cx="1348442" cy="231449"/>
          </a:xfrm>
          <a:prstGeom prst="rect">
            <a:avLst/>
          </a:prstGeom>
        </p:spPr>
      </p:pic>
      <p:pic>
        <p:nvPicPr>
          <p:cNvPr id="117" name="Рисунок 116">
            <a:hlinkClick r:id="rId9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47" y="2918862"/>
            <a:ext cx="1348442" cy="231449"/>
          </a:xfrm>
          <a:prstGeom prst="rect">
            <a:avLst/>
          </a:prstGeom>
        </p:spPr>
      </p:pic>
      <p:pic>
        <p:nvPicPr>
          <p:cNvPr id="119" name="Рисунок 118">
            <a:hlinkClick r:id="rId10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47" y="3589053"/>
            <a:ext cx="1348442" cy="231449"/>
          </a:xfrm>
          <a:prstGeom prst="rect">
            <a:avLst/>
          </a:prstGeom>
        </p:spPr>
      </p:pic>
      <p:pic>
        <p:nvPicPr>
          <p:cNvPr id="120" name="Рисунок 119">
            <a:hlinkClick r:id="rId1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81" y="4253665"/>
            <a:ext cx="1348442" cy="231449"/>
          </a:xfrm>
          <a:prstGeom prst="rect">
            <a:avLst/>
          </a:prstGeom>
        </p:spPr>
      </p:pic>
      <p:pic>
        <p:nvPicPr>
          <p:cNvPr id="121" name="Рисунок 120">
            <a:hlinkClick r:id="rId1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70" y="4705272"/>
            <a:ext cx="1348442" cy="231449"/>
          </a:xfrm>
          <a:prstGeom prst="rect">
            <a:avLst/>
          </a:prstGeom>
        </p:spPr>
      </p:pic>
      <p:pic>
        <p:nvPicPr>
          <p:cNvPr id="122" name="Рисунок 121">
            <a:hlinkClick r:id="rId11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70" y="5371690"/>
            <a:ext cx="1348442" cy="231449"/>
          </a:xfrm>
          <a:prstGeom prst="rect">
            <a:avLst/>
          </a:prstGeom>
        </p:spPr>
      </p:pic>
      <p:pic>
        <p:nvPicPr>
          <p:cNvPr id="123" name="Рисунок 122">
            <a:hlinkClick r:id="rId12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46" y="1541856"/>
            <a:ext cx="1348442" cy="231449"/>
          </a:xfrm>
          <a:prstGeom prst="rect">
            <a:avLst/>
          </a:prstGeom>
        </p:spPr>
      </p:pic>
      <p:pic>
        <p:nvPicPr>
          <p:cNvPr id="124" name="Рисунок 123">
            <a:hlinkClick r:id="rId13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28" y="2446872"/>
            <a:ext cx="1348442" cy="231449"/>
          </a:xfrm>
          <a:prstGeom prst="rect">
            <a:avLst/>
          </a:prstGeom>
        </p:spPr>
      </p:pic>
      <p:pic>
        <p:nvPicPr>
          <p:cNvPr id="125" name="Рисунок 124">
            <a:hlinkClick r:id="rId13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452" y="3076575"/>
            <a:ext cx="1348442" cy="231449"/>
          </a:xfrm>
          <a:prstGeom prst="rect">
            <a:avLst/>
          </a:prstGeom>
        </p:spPr>
      </p:pic>
      <p:pic>
        <p:nvPicPr>
          <p:cNvPr id="126" name="Рисунок 125">
            <a:hlinkClick r:id="rId1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08" y="3733800"/>
            <a:ext cx="1348442" cy="231449"/>
          </a:xfrm>
          <a:prstGeom prst="rect">
            <a:avLst/>
          </a:prstGeom>
        </p:spPr>
      </p:pic>
      <p:pic>
        <p:nvPicPr>
          <p:cNvPr id="127" name="Рисунок 126">
            <a:hlinkClick r:id="rId1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08" y="4402685"/>
            <a:ext cx="1348442" cy="231449"/>
          </a:xfrm>
          <a:prstGeom prst="rect">
            <a:avLst/>
          </a:prstGeom>
        </p:spPr>
      </p:pic>
      <p:pic>
        <p:nvPicPr>
          <p:cNvPr id="130" name="Рисунок 129">
            <a:hlinkClick r:id="rId16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46" y="5064586"/>
            <a:ext cx="1348442" cy="231449"/>
          </a:xfrm>
          <a:prstGeom prst="rect">
            <a:avLst/>
          </a:prstGeom>
        </p:spPr>
      </p:pic>
      <p:pic>
        <p:nvPicPr>
          <p:cNvPr id="26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59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61" cy="6858000"/>
          </a:xfrm>
          <a:prstGeom prst="rect">
            <a:avLst/>
          </a:prstGeom>
        </p:spPr>
      </p:pic>
      <p:sp>
        <p:nvSpPr>
          <p:cNvPr id="9" name="object 5"/>
          <p:cNvSpPr txBox="1">
            <a:spLocks noGrp="1"/>
          </p:cNvSpPr>
          <p:nvPr/>
        </p:nvSpPr>
        <p:spPr>
          <a:xfrm>
            <a:off x="3114674" y="1100138"/>
            <a:ext cx="6067425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0" i="0">
                <a:solidFill>
                  <a:srgbClr val="209CDC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>
              <a:lnSpc>
                <a:spcPct val="150000"/>
              </a:lnSpc>
            </a:pPr>
            <a:r>
              <a:rPr spc="-5" dirty="0"/>
              <a:t>CONTACT DETAILS </a:t>
            </a:r>
            <a:r>
              <a:rPr lang="ru-RU" spc="-10" dirty="0"/>
              <a:t>«</a:t>
            </a:r>
            <a:r>
              <a:rPr lang="en-US" spc="-10" dirty="0"/>
              <a:t>SPC BMG</a:t>
            </a:r>
            <a:r>
              <a:rPr lang="ru-RU" spc="-10" dirty="0"/>
              <a:t>»</a:t>
            </a:r>
            <a:r>
              <a:rPr lang="en-US" spc="-10" dirty="0"/>
              <a:t>, LLC</a:t>
            </a:r>
            <a:endParaRPr lang="ru-RU" dirty="0"/>
          </a:p>
        </p:txBody>
      </p:sp>
      <p:sp>
        <p:nvSpPr>
          <p:cNvPr id="13" name="object 4"/>
          <p:cNvSpPr txBox="1"/>
          <p:nvPr/>
        </p:nvSpPr>
        <p:spPr>
          <a:xfrm>
            <a:off x="5448300" y="2861589"/>
            <a:ext cx="2895600" cy="214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d-ID" sz="1300" spc="-5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alpin.istanto</a:t>
            </a:r>
            <a:r>
              <a:rPr sz="1300" spc="-5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@biomicrogel.com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019" y="5602260"/>
            <a:ext cx="1937788" cy="346103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4796289" y="2733508"/>
            <a:ext cx="491396" cy="1796161"/>
            <a:chOff x="4796289" y="2750438"/>
            <a:chExt cx="501632" cy="1833573"/>
          </a:xfrm>
        </p:grpSpPr>
        <p:pic>
          <p:nvPicPr>
            <p:cNvPr id="6146" name="Picture 2" descr="D:\БИОМИКРОГЕЛИ\2022\Март\Презентация по BMG-C4\иконки\телефон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0632" y="3448279"/>
              <a:ext cx="476812" cy="476812"/>
            </a:xfrm>
            <a:prstGeom prst="rect">
              <a:avLst/>
            </a:prstGeom>
            <a:noFill/>
          </p:spPr>
        </p:pic>
        <p:pic>
          <p:nvPicPr>
            <p:cNvPr id="6147" name="Picture 3" descr="D:\БИОМИКРОГЕЛИ\2022\Март\Презентация по BMG-C4\иконки\почтт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6289" y="2750438"/>
              <a:ext cx="499611" cy="499611"/>
            </a:xfrm>
            <a:prstGeom prst="rect">
              <a:avLst/>
            </a:prstGeom>
            <a:noFill/>
          </p:spPr>
        </p:pic>
        <p:pic>
          <p:nvPicPr>
            <p:cNvPr id="6148" name="Picture 4" descr="D:\БИОМИКРОГЕЛИ\2022\Март\Презентация по BMG-C4\иконки\consultant-416x416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3086" y="4089176"/>
              <a:ext cx="494835" cy="494835"/>
            </a:xfrm>
            <a:prstGeom prst="rect">
              <a:avLst/>
            </a:prstGeom>
            <a:noFill/>
          </p:spPr>
        </p:pic>
      </p:grpSp>
      <p:sp>
        <p:nvSpPr>
          <p:cNvPr id="14" name="object 4"/>
          <p:cNvSpPr txBox="1"/>
          <p:nvPr/>
        </p:nvSpPr>
        <p:spPr>
          <a:xfrm>
            <a:off x="5449568" y="3466134"/>
            <a:ext cx="2895600" cy="2737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50000"/>
              </a:lnSpc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d-ID" sz="1300" dirty="0">
                <a:latin typeface="Verdana" panose="020B0604030504040204" pitchFamily="34" charset="0"/>
                <a:ea typeface="Verdana" panose="020B0604030504040204" pitchFamily="34" charset="0"/>
              </a:rPr>
              <a:t>62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d-ID" sz="1300" dirty="0">
                <a:latin typeface="Verdana" panose="020B0604030504040204" pitchFamily="34" charset="0"/>
                <a:ea typeface="Verdana" panose="020B0604030504040204" pitchFamily="34" charset="0"/>
              </a:rPr>
              <a:t>812 6060 1439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5464891" y="4106607"/>
            <a:ext cx="2895600" cy="2737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50000"/>
              </a:lnSpc>
            </a:pP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www.biomicrogel.com</a:t>
            </a:r>
            <a:endParaRPr sz="13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587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4DE7D4-4A17-4C4A-9BA3-BFCC269A1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420935"/>
            <a:ext cx="6119544" cy="243399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1306086" y="6245254"/>
            <a:ext cx="70521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813944" y="2630222"/>
            <a:ext cx="4776627" cy="204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6700" lvl="0" indent="-266700">
              <a:lnSpc>
                <a:spcPct val="120000"/>
              </a:lnSpc>
              <a:spcBef>
                <a:spcPts val="600"/>
              </a:spcBef>
              <a:buClr>
                <a:srgbClr val="229CDC"/>
              </a:buClr>
              <a:buSzPct val="120000"/>
              <a:buBlip>
                <a:blip r:embed="rId3"/>
              </a:buBlip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Designed to increase the extraction 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of various vegetable oils during their 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production at the stages of settling </a:t>
            </a:r>
            <a:b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and centrifugation.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6700" lvl="0" indent="-266700">
              <a:lnSpc>
                <a:spcPct val="120000"/>
              </a:lnSpc>
              <a:spcBef>
                <a:spcPts val="1500"/>
              </a:spcBef>
              <a:buClr>
                <a:srgbClr val="229CDC"/>
              </a:buClr>
              <a:buSzPct val="120000"/>
              <a:buBlip>
                <a:blip r:embed="rId3"/>
              </a:buBlip>
            </a:pPr>
            <a:r>
              <a:rPr lang="ru-RU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Absorbed on solid organic particles </a:t>
            </a:r>
            <a:br>
              <a:rPr lang="ru-RU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(palm fruit cells) and forms thin polymer </a:t>
            </a:r>
            <a:br>
              <a:rPr lang="ru-RU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films on their surface that repulse oil droplets.</a:t>
            </a:r>
          </a:p>
        </p:txBody>
      </p:sp>
      <p:sp>
        <p:nvSpPr>
          <p:cNvPr id="9" name="Google Shape;206;p11"/>
          <p:cNvSpPr/>
          <p:nvPr/>
        </p:nvSpPr>
        <p:spPr>
          <a:xfrm>
            <a:off x="590550" y="522898"/>
            <a:ext cx="10699787" cy="101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 IS DESIGNED TO INCREASE </a:t>
            </a:r>
            <a:br>
              <a:rPr lang="ru-RU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EXTRACTION OF VARIOUS VEGETABLE OILS</a:t>
            </a:r>
            <a:endParaRPr lang="ru-RU" sz="2500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Скругленный прямоугольник 16">
            <a:extLst>
              <a:ext uri="{FF2B5EF4-FFF2-40B4-BE49-F238E27FC236}">
                <a16:creationId xmlns:a16="http://schemas.microsoft.com/office/drawing/2014/main" id="{30B0E2EA-C8CE-4AAC-9E5B-B51AD5B2E003}"/>
              </a:ext>
            </a:extLst>
          </p:cNvPr>
          <p:cNvSpPr/>
          <p:nvPr/>
        </p:nvSpPr>
        <p:spPr>
          <a:xfrm>
            <a:off x="4681470" y="4997307"/>
            <a:ext cx="2128225" cy="442547"/>
          </a:xfrm>
          <a:prstGeom prst="roundRect">
            <a:avLst>
              <a:gd name="adj" fmla="val 4988"/>
            </a:avLst>
          </a:prstGeom>
          <a:solidFill>
            <a:srgbClr val="22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29CD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51FDC-BA79-4157-842D-31E84597BC28}"/>
              </a:ext>
            </a:extLst>
          </p:cNvPr>
          <p:cNvSpPr txBox="1"/>
          <p:nvPr/>
        </p:nvSpPr>
        <p:spPr>
          <a:xfrm>
            <a:off x="4739023" y="5064158"/>
            <a:ext cx="19955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BAGS 25 kg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007A09-9417-4E3E-99DF-2F7CCC5ED4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82743" y="5034062"/>
            <a:ext cx="179167" cy="354561"/>
          </a:xfrm>
          <a:prstGeom prst="rect">
            <a:avLst/>
          </a:prstGeom>
        </p:spPr>
      </p:pic>
      <p:sp>
        <p:nvSpPr>
          <p:cNvPr id="14" name="Скругленный прямоугольник 16">
            <a:extLst>
              <a:ext uri="{FF2B5EF4-FFF2-40B4-BE49-F238E27FC236}">
                <a16:creationId xmlns:a16="http://schemas.microsoft.com/office/drawing/2014/main" id="{58D16811-5D7E-4055-A9A7-B200A05AC750}"/>
              </a:ext>
            </a:extLst>
          </p:cNvPr>
          <p:cNvSpPr/>
          <p:nvPr/>
        </p:nvSpPr>
        <p:spPr>
          <a:xfrm>
            <a:off x="698580" y="1977168"/>
            <a:ext cx="6116113" cy="442547"/>
          </a:xfrm>
          <a:prstGeom prst="roundRect">
            <a:avLst>
              <a:gd name="adj" fmla="val 4988"/>
            </a:avLst>
          </a:prstGeom>
          <a:solidFill>
            <a:srgbClr val="22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29CDC"/>
              </a:solidFill>
            </a:endParaRPr>
          </a:p>
        </p:txBody>
      </p:sp>
      <p:sp>
        <p:nvSpPr>
          <p:cNvPr id="15" name="Google Shape;89;p1">
            <a:extLst>
              <a:ext uri="{FF2B5EF4-FFF2-40B4-BE49-F238E27FC236}">
                <a16:creationId xmlns:a16="http://schemas.microsoft.com/office/drawing/2014/main" id="{3A9EC4D4-D77C-451D-9C8E-09B3E08EFFDA}"/>
              </a:ext>
            </a:extLst>
          </p:cNvPr>
          <p:cNvSpPr txBox="1"/>
          <p:nvPr/>
        </p:nvSpPr>
        <p:spPr>
          <a:xfrm>
            <a:off x="798846" y="1964732"/>
            <a:ext cx="6190537" cy="40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BMG-C4 is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61" cy="6858000"/>
          </a:xfrm>
          <a:prstGeom prst="rect">
            <a:avLst/>
          </a:prstGeom>
        </p:spPr>
      </p:pic>
      <p:pic>
        <p:nvPicPr>
          <p:cNvPr id="2052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019F8F-4F89-4AAD-A32E-0EA7C7B3D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97" y="1524259"/>
            <a:ext cx="4644084" cy="48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БИОМИКРОГЕЛИ\2022\Апрель\Презентация по BMG-C4\Инфографика\английский Oil in 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466" y="948260"/>
            <a:ext cx="7029216" cy="3953934"/>
          </a:xfrm>
          <a:prstGeom prst="rect">
            <a:avLst/>
          </a:prstGeom>
          <a:noFill/>
        </p:spPr>
      </p:pic>
      <p:pic>
        <p:nvPicPr>
          <p:cNvPr id="2" name="Picture 2" descr="D:\БИОМИКРОГЕЛИ\2022\Апрель\фото пробирок.JPG"/>
          <p:cNvPicPr>
            <a:picLocks noChangeAspect="1" noChangeArrowheads="1"/>
          </p:cNvPicPr>
          <p:nvPr/>
        </p:nvPicPr>
        <p:blipFill>
          <a:blip r:embed="rId3" cstate="print"/>
          <a:srcRect t="7290" r="10184"/>
          <a:stretch>
            <a:fillRect/>
          </a:stretch>
        </p:blipFill>
        <p:spPr bwMode="auto">
          <a:xfrm>
            <a:off x="704850" y="1517153"/>
            <a:ext cx="3953746" cy="2720737"/>
          </a:xfrm>
          <a:prstGeom prst="rect">
            <a:avLst/>
          </a:prstGeom>
          <a:noFill/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1306086" y="6245254"/>
            <a:ext cx="705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Google Shape;206;p11"/>
          <p:cNvSpPr/>
          <p:nvPr/>
        </p:nvSpPr>
        <p:spPr>
          <a:xfrm>
            <a:off x="593479" y="521233"/>
            <a:ext cx="3598195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SOLUTIONS</a:t>
            </a:r>
            <a:endParaRPr lang="ru-RU" sz="2500" b="1" dirty="0">
              <a:solidFill>
                <a:srgbClr val="229CDC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0" name="Google Shape;89;p1"/>
          <p:cNvSpPr txBox="1"/>
          <p:nvPr/>
        </p:nvSpPr>
        <p:spPr>
          <a:xfrm>
            <a:off x="13649208" y="11851560"/>
            <a:ext cx="372931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Clr>
                <a:srgbClr val="3F84C5"/>
              </a:buClr>
              <a:buSzPct val="150000"/>
            </a:pPr>
            <a:r>
              <a:rPr lang="en-HK" sz="1200" b="1" i="0" dirty="0">
                <a:solidFill>
                  <a:srgbClr val="000000"/>
                </a:solidFill>
                <a:effectLst/>
                <a:latin typeface="Roboto"/>
              </a:rPr>
              <a:t>SGS </a:t>
            </a:r>
            <a:r>
              <a:rPr lang="en-HK" sz="1200" b="1" i="0" dirty="0" err="1">
                <a:solidFill>
                  <a:srgbClr val="000000"/>
                </a:solidFill>
                <a:effectLst/>
                <a:latin typeface="Roboto"/>
              </a:rPr>
              <a:t>Laroute</a:t>
            </a:r>
            <a:endParaRPr lang="ru-RU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Petra Textima">
            <a:hlinkClick r:id="rId4"/>
            <a:extLst>
              <a:ext uri="{FF2B5EF4-FFF2-40B4-BE49-F238E27FC236}">
                <a16:creationId xmlns:a16="http://schemas.microsoft.com/office/drawing/2014/main" id="{53A78EBD-2A05-473B-AF04-AB0BB61A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0" y="5416524"/>
            <a:ext cx="1382278" cy="4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9;p1"/>
          <p:cNvSpPr txBox="1"/>
          <p:nvPr/>
        </p:nvSpPr>
        <p:spPr>
          <a:xfrm>
            <a:off x="591927" y="4901754"/>
            <a:ext cx="225019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Clr>
                <a:srgbClr val="3F84C5"/>
              </a:buClr>
              <a:buSzPct val="150000"/>
            </a:pPr>
            <a:r>
              <a:rPr lang="en-US" sz="12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</a:rPr>
              <a:t>OUR CLIENTS: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14" y="5343192"/>
            <a:ext cx="1184671" cy="527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2" y="5299522"/>
            <a:ext cx="991786" cy="6124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6C37D-03BC-41E1-9262-079A595A2C6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59856" y="5487130"/>
            <a:ext cx="1142983" cy="315211"/>
          </a:xfrm>
          <a:prstGeom prst="rect">
            <a:avLst/>
          </a:prstGeom>
        </p:spPr>
      </p:pic>
      <p:sp>
        <p:nvSpPr>
          <p:cNvPr id="24" name="Скругленный прямоугольник 21">
            <a:extLst>
              <a:ext uri="{FF2B5EF4-FFF2-40B4-BE49-F238E27FC236}">
                <a16:creationId xmlns:a16="http://schemas.microsoft.com/office/drawing/2014/main" id="{F7EEFAA2-D903-4CCA-9653-C69E1088470C}"/>
              </a:ext>
            </a:extLst>
          </p:cNvPr>
          <p:cNvSpPr/>
          <p:nvPr/>
        </p:nvSpPr>
        <p:spPr>
          <a:xfrm>
            <a:off x="864525" y="4106476"/>
            <a:ext cx="3953834" cy="381023"/>
          </a:xfrm>
          <a:prstGeom prst="roundRect">
            <a:avLst>
              <a:gd name="adj" fmla="val 2783"/>
            </a:avLst>
          </a:prstGeom>
          <a:solidFill>
            <a:srgbClr val="22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oogle Shape;89;p1">
            <a:extLst>
              <a:ext uri="{FF2B5EF4-FFF2-40B4-BE49-F238E27FC236}">
                <a16:creationId xmlns:a16="http://schemas.microsoft.com/office/drawing/2014/main" id="{89E22E48-EA46-4CC2-B0C4-48F63BCF6238}"/>
              </a:ext>
            </a:extLst>
          </p:cNvPr>
          <p:cNvSpPr txBox="1"/>
          <p:nvPr/>
        </p:nvSpPr>
        <p:spPr>
          <a:xfrm>
            <a:off x="1009524" y="4065167"/>
            <a:ext cx="3665186" cy="3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20000"/>
              </a:lnSpc>
              <a:spcBef>
                <a:spcPts val="600"/>
              </a:spcBef>
              <a:buClr>
                <a:srgbClr val="229CDC"/>
              </a:buClr>
              <a:buSzPct val="150000"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sz="1200" dirty="0"/>
              <a:t>The reduction of palm oil losses in wastes</a:t>
            </a:r>
          </a:p>
        </p:txBody>
      </p:sp>
      <p:pic>
        <p:nvPicPr>
          <p:cNvPr id="27" name="Рисунок 26">
            <a:hlinkClick r:id="rId9"/>
            <a:extLst>
              <a:ext uri="{FF2B5EF4-FFF2-40B4-BE49-F238E27FC236}">
                <a16:creationId xmlns:a16="http://schemas.microsoft.com/office/drawing/2014/main" id="{5FECC99E-6544-4678-B32B-6542388974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20" y="2462168"/>
            <a:ext cx="896599" cy="896599"/>
          </a:xfrm>
          <a:prstGeom prst="rect">
            <a:avLst/>
          </a:prstGeom>
        </p:spPr>
      </p:pic>
      <p:pic>
        <p:nvPicPr>
          <p:cNvPr id="28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pic>
        <p:nvPicPr>
          <p:cNvPr id="17" name="object 7">
            <a:extLst>
              <a:ext uri="{FF2B5EF4-FFF2-40B4-BE49-F238E27FC236}">
                <a16:creationId xmlns:a16="http://schemas.microsoft.com/office/drawing/2014/main" id="{538B4BB3-901C-4622-8839-431A1479943A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18872" cy="68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2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34DE7D4-4A17-4C4A-9BA3-BFCC269A1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192335"/>
            <a:ext cx="3751421" cy="2433992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1306086" y="6245254"/>
            <a:ext cx="705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9" name="Google Shape;206;p11"/>
          <p:cNvSpPr/>
          <p:nvPr/>
        </p:nvSpPr>
        <p:spPr>
          <a:xfrm>
            <a:off x="593479" y="521233"/>
            <a:ext cx="3598195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SOLUTIONS</a:t>
            </a:r>
            <a:endParaRPr lang="ru-RU" sz="2500" b="1" dirty="0">
              <a:solidFill>
                <a:srgbClr val="229CDC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10" name="Google Shape;89;p1"/>
          <p:cNvSpPr txBox="1"/>
          <p:nvPr/>
        </p:nvSpPr>
        <p:spPr>
          <a:xfrm>
            <a:off x="13649208" y="11851560"/>
            <a:ext cx="372931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  <a:buClr>
                <a:srgbClr val="3F84C5"/>
              </a:buClr>
              <a:buSzPct val="150000"/>
            </a:pPr>
            <a:r>
              <a:rPr lang="en-HK" sz="1200" b="1" i="0" dirty="0">
                <a:solidFill>
                  <a:srgbClr val="000000"/>
                </a:solidFill>
                <a:effectLst/>
                <a:latin typeface="Roboto"/>
              </a:rPr>
              <a:t>SGS </a:t>
            </a:r>
            <a:r>
              <a:rPr lang="en-HK" sz="1200" b="1" i="0" dirty="0" err="1">
                <a:solidFill>
                  <a:srgbClr val="000000"/>
                </a:solidFill>
                <a:effectLst/>
                <a:latin typeface="Roboto"/>
              </a:rPr>
              <a:t>Laroute</a:t>
            </a:r>
            <a:endParaRPr lang="ru-RU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E9C944-1335-4346-B6B7-4ECD1D2C6123}"/>
              </a:ext>
            </a:extLst>
          </p:cNvPr>
          <p:cNvSpPr txBox="1"/>
          <p:nvPr/>
        </p:nvSpPr>
        <p:spPr>
          <a:xfrm>
            <a:off x="4833095" y="1395503"/>
            <a:ext cx="2534905" cy="25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COT sample</a:t>
            </a:r>
            <a:endParaRPr lang="en-HK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78C47-E950-4A09-8A53-21EC4FADB65E}"/>
              </a:ext>
            </a:extLst>
          </p:cNvPr>
          <p:cNvSpPr txBox="1"/>
          <p:nvPr/>
        </p:nvSpPr>
        <p:spPr>
          <a:xfrm>
            <a:off x="8897510" y="1395503"/>
            <a:ext cx="2550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Underflow sample</a:t>
            </a:r>
            <a:endParaRPr lang="en-HK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B2593D87-DF41-42B0-BD4E-756F34BE02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8649" y="1748568"/>
            <a:ext cx="2588511" cy="3704172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A47707FA-233F-44CA-B38D-76BE52264D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8977" y="1753015"/>
            <a:ext cx="2413449" cy="3704172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8373697" y="2064465"/>
            <a:ext cx="3104890" cy="208325"/>
            <a:chOff x="4914523" y="1851462"/>
            <a:chExt cx="3676306" cy="228013"/>
          </a:xfrm>
        </p:grpSpPr>
        <p:cxnSp>
          <p:nvCxnSpPr>
            <p:cNvPr id="19" name="Straight Connector 7">
              <a:extLst>
                <a:ext uri="{FF2B5EF4-FFF2-40B4-BE49-F238E27FC236}">
                  <a16:creationId xmlns:a16="http://schemas.microsoft.com/office/drawing/2014/main" id="{E00A29B7-01D2-4391-8B7F-557A30E3B9B4}"/>
                </a:ext>
              </a:extLst>
            </p:cNvPr>
            <p:cNvCxnSpPr/>
            <p:nvPr/>
          </p:nvCxnSpPr>
          <p:spPr>
            <a:xfrm>
              <a:off x="4914523" y="1851462"/>
              <a:ext cx="367097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1FC963-9194-4EAA-A124-F11F9046E113}"/>
                </a:ext>
              </a:extLst>
            </p:cNvPr>
            <p:cNvCxnSpPr/>
            <p:nvPr/>
          </p:nvCxnSpPr>
          <p:spPr>
            <a:xfrm>
              <a:off x="4919852" y="2079475"/>
              <a:ext cx="367097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4886501" y="1969768"/>
            <a:ext cx="2927290" cy="806696"/>
            <a:chOff x="658368" y="1747816"/>
            <a:chExt cx="3680795" cy="882935"/>
          </a:xfrm>
        </p:grpSpPr>
        <p:cxnSp>
          <p:nvCxnSpPr>
            <p:cNvPr id="20" name="Straight Connector 18">
              <a:extLst>
                <a:ext uri="{FF2B5EF4-FFF2-40B4-BE49-F238E27FC236}">
                  <a16:creationId xmlns:a16="http://schemas.microsoft.com/office/drawing/2014/main" id="{58721FB9-874D-40F7-9DDB-30F4376BA716}"/>
                </a:ext>
              </a:extLst>
            </p:cNvPr>
            <p:cNvCxnSpPr/>
            <p:nvPr/>
          </p:nvCxnSpPr>
          <p:spPr>
            <a:xfrm>
              <a:off x="658368" y="1747816"/>
              <a:ext cx="367097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4116C9-5390-4274-AB51-B165E4931419}"/>
                </a:ext>
              </a:extLst>
            </p:cNvPr>
            <p:cNvCxnSpPr/>
            <p:nvPr/>
          </p:nvCxnSpPr>
          <p:spPr>
            <a:xfrm>
              <a:off x="668186" y="2324900"/>
              <a:ext cx="367097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4E3722-E233-4698-B45D-DAA06520D9D9}"/>
                </a:ext>
              </a:extLst>
            </p:cNvPr>
            <p:cNvCxnSpPr>
              <a:cxnSpLocks/>
            </p:cNvCxnSpPr>
            <p:nvPr/>
          </p:nvCxnSpPr>
          <p:spPr>
            <a:xfrm>
              <a:off x="658550" y="2630751"/>
              <a:ext cx="3668636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C1ED247-EA3E-4241-B8E9-D87B4D594ADD}"/>
              </a:ext>
            </a:extLst>
          </p:cNvPr>
          <p:cNvSpPr txBox="1"/>
          <p:nvPr/>
        </p:nvSpPr>
        <p:spPr>
          <a:xfrm>
            <a:off x="7513258" y="3218320"/>
            <a:ext cx="1212531" cy="46166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</a:rPr>
              <a:t>BMG 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</a:rPr>
              <a:t>additional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  <a:ea typeface="Verdana" pitchFamily="34" charset="0"/>
              </a:rPr>
              <a:t>oil</a:t>
            </a:r>
            <a:endParaRPr lang="en-HK" sz="12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3C7371E4-79C9-4B66-9AAA-D5AA8569D5D7}"/>
              </a:ext>
            </a:extLst>
          </p:cNvPr>
          <p:cNvCxnSpPr>
            <a:cxnSpLocks/>
          </p:cNvCxnSpPr>
          <p:nvPr/>
        </p:nvCxnSpPr>
        <p:spPr>
          <a:xfrm>
            <a:off x="7659339" y="2330935"/>
            <a:ext cx="0" cy="88738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0">
            <a:extLst>
              <a:ext uri="{FF2B5EF4-FFF2-40B4-BE49-F238E27FC236}">
                <a16:creationId xmlns:a16="http://schemas.microsoft.com/office/drawing/2014/main" id="{6D9A3A10-03AD-4E7F-89BB-B4F19CD3EC40}"/>
              </a:ext>
            </a:extLst>
          </p:cNvPr>
          <p:cNvCxnSpPr/>
          <p:nvPr/>
        </p:nvCxnSpPr>
        <p:spPr>
          <a:xfrm flipH="1">
            <a:off x="7570634" y="2434756"/>
            <a:ext cx="184893" cy="11204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1">
            <a:extLst>
              <a:ext uri="{FF2B5EF4-FFF2-40B4-BE49-F238E27FC236}">
                <a16:creationId xmlns:a16="http://schemas.microsoft.com/office/drawing/2014/main" id="{EF0642EB-9C36-46E0-BF0E-28F76F44AFB0}"/>
              </a:ext>
            </a:extLst>
          </p:cNvPr>
          <p:cNvCxnSpPr/>
          <p:nvPr/>
        </p:nvCxnSpPr>
        <p:spPr>
          <a:xfrm flipH="1">
            <a:off x="7570634" y="2708989"/>
            <a:ext cx="184893" cy="11204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id="{3956D15B-624A-406A-9150-2924165982EA}"/>
              </a:ext>
            </a:extLst>
          </p:cNvPr>
          <p:cNvCxnSpPr/>
          <p:nvPr/>
        </p:nvCxnSpPr>
        <p:spPr>
          <a:xfrm flipH="1">
            <a:off x="8466095" y="2003996"/>
            <a:ext cx="184893" cy="11204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3">
            <a:extLst>
              <a:ext uri="{FF2B5EF4-FFF2-40B4-BE49-F238E27FC236}">
                <a16:creationId xmlns:a16="http://schemas.microsoft.com/office/drawing/2014/main" id="{9AD58CDE-A51D-44A3-8F2F-C3A3CBEEBB65}"/>
              </a:ext>
            </a:extLst>
          </p:cNvPr>
          <p:cNvCxnSpPr>
            <a:cxnSpLocks/>
          </p:cNvCxnSpPr>
          <p:nvPr/>
        </p:nvCxnSpPr>
        <p:spPr>
          <a:xfrm>
            <a:off x="8558542" y="1888024"/>
            <a:ext cx="0" cy="133029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4">
            <a:extLst>
              <a:ext uri="{FF2B5EF4-FFF2-40B4-BE49-F238E27FC236}">
                <a16:creationId xmlns:a16="http://schemas.microsoft.com/office/drawing/2014/main" id="{7F7BA7A0-D94C-449E-A957-A3A2CBA26BE9}"/>
              </a:ext>
            </a:extLst>
          </p:cNvPr>
          <p:cNvCxnSpPr/>
          <p:nvPr/>
        </p:nvCxnSpPr>
        <p:spPr>
          <a:xfrm flipH="1">
            <a:off x="8474983" y="2218886"/>
            <a:ext cx="184893" cy="11204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ject 6"/>
          <p:cNvSpPr txBox="1"/>
          <p:nvPr/>
        </p:nvSpPr>
        <p:spPr>
          <a:xfrm>
            <a:off x="914400" y="2509607"/>
            <a:ext cx="3914775" cy="138948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indent="-347663">
              <a:spcBef>
                <a:spcPts val="1300"/>
              </a:spcBef>
              <a:buClr>
                <a:srgbClr val="209CDC"/>
              </a:buClr>
              <a:buSzPct val="130000"/>
              <a:buBlip>
                <a:blip r:embed="rId6"/>
              </a:buBlip>
              <a:tabLst>
                <a:tab pos="360363" algn="l"/>
              </a:tabLst>
            </a:pPr>
            <a:r>
              <a:rPr lang="en-US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Increasing CPO extraction </a:t>
            </a:r>
            <a:b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 COT</a:t>
            </a:r>
            <a: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sample by 28% </a:t>
            </a:r>
            <a:b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after 75 minutes of settling</a:t>
            </a:r>
            <a:r>
              <a:rPr lang="ru-RU" alt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Verdana"/>
              <a:cs typeface="Verdana"/>
            </a:endParaRPr>
          </a:p>
          <a:p>
            <a:pPr indent="-347663">
              <a:spcBef>
                <a:spcPts val="1700"/>
              </a:spcBef>
              <a:buClr>
                <a:srgbClr val="209CDC"/>
              </a:buClr>
              <a:buSzPct val="130000"/>
              <a:buBlip>
                <a:blip r:embed="rId6"/>
              </a:buBlip>
              <a:tabLst>
                <a:tab pos="360363" algn="l"/>
              </a:tabLst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8 mm of oil in underflow sample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200" dirty="0" err="1">
                <a:latin typeface="Verdana"/>
                <a:cs typeface="Verdana"/>
              </a:rPr>
              <a:t>vs</a:t>
            </a:r>
            <a:r>
              <a:rPr lang="en-US" sz="1200" dirty="0">
                <a:latin typeface="Verdana"/>
                <a:cs typeface="Verdana"/>
              </a:rPr>
              <a:t> 0 mm in</a:t>
            </a:r>
            <a:r>
              <a:rPr lang="ru-RU" sz="1200" dirty="0">
                <a:latin typeface="Verdana"/>
                <a:cs typeface="Verdana"/>
              </a:rPr>
              <a:t> </a:t>
            </a:r>
            <a:r>
              <a:rPr lang="en-US" sz="1200" dirty="0">
                <a:latin typeface="Verdana"/>
                <a:cs typeface="Verdana"/>
              </a:rPr>
              <a:t>control sample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after 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60 minutes of settling</a:t>
            </a:r>
            <a:r>
              <a:rPr lang="ru-RU" sz="1200" dirty="0">
                <a:latin typeface="Verdana"/>
                <a:cs typeface="Tahoma" panose="020B0604030504040204" pitchFamily="34" charset="0"/>
              </a:rPr>
              <a:t>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Скругленный прямоугольник 16">
            <a:extLst>
              <a:ext uri="{FF2B5EF4-FFF2-40B4-BE49-F238E27FC236}">
                <a16:creationId xmlns:a16="http://schemas.microsoft.com/office/drawing/2014/main" id="{58D16811-5D7E-4055-A9A7-B200A05AC750}"/>
              </a:ext>
            </a:extLst>
          </p:cNvPr>
          <p:cNvSpPr/>
          <p:nvPr/>
        </p:nvSpPr>
        <p:spPr>
          <a:xfrm>
            <a:off x="698579" y="1748568"/>
            <a:ext cx="3748417" cy="470318"/>
          </a:xfrm>
          <a:prstGeom prst="roundRect">
            <a:avLst>
              <a:gd name="adj" fmla="val 4988"/>
            </a:avLst>
          </a:prstGeom>
          <a:solidFill>
            <a:srgbClr val="22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29CDC"/>
              </a:solidFill>
            </a:endParaRPr>
          </a:p>
        </p:txBody>
      </p:sp>
      <p:sp>
        <p:nvSpPr>
          <p:cNvPr id="58" name="object 3"/>
          <p:cNvSpPr txBox="1"/>
          <p:nvPr/>
        </p:nvSpPr>
        <p:spPr>
          <a:xfrm>
            <a:off x="863942" y="1872000"/>
            <a:ext cx="3870716" cy="21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000"/>
              </a:lnSpc>
              <a:spcBef>
                <a:spcPts val="100"/>
              </a:spcBef>
            </a:pPr>
            <a:r>
              <a:rPr lang="en-US" sz="1200" spc="-5" dirty="0">
                <a:solidFill>
                  <a:schemeClr val="bg1"/>
                </a:solidFill>
                <a:latin typeface="Verdana"/>
                <a:cs typeface="Verdana"/>
              </a:rPr>
              <a:t>BMG-C4 EFFECT DEMONSTRATED LAB TESTS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1ED247-EA3E-4241-B8E9-D87B4D594ADD}"/>
              </a:ext>
            </a:extLst>
          </p:cNvPr>
          <p:cNvSpPr txBox="1"/>
          <p:nvPr/>
        </p:nvSpPr>
        <p:spPr>
          <a:xfrm>
            <a:off x="6319134" y="4078366"/>
            <a:ext cx="84330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</a:rPr>
              <a:t>BMG 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</a:rPr>
              <a:t>sample</a:t>
            </a:r>
            <a:endParaRPr lang="en-HK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1ED247-EA3E-4241-B8E9-D87B4D594ADD}"/>
              </a:ext>
            </a:extLst>
          </p:cNvPr>
          <p:cNvSpPr txBox="1"/>
          <p:nvPr/>
        </p:nvSpPr>
        <p:spPr>
          <a:xfrm>
            <a:off x="5019271" y="4073667"/>
            <a:ext cx="84330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</a:rPr>
              <a:t>Control 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</a:rPr>
              <a:t>sample</a:t>
            </a:r>
            <a:endParaRPr lang="en-HK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1ED247-EA3E-4241-B8E9-D87B4D594ADD}"/>
              </a:ext>
            </a:extLst>
          </p:cNvPr>
          <p:cNvSpPr txBox="1"/>
          <p:nvPr/>
        </p:nvSpPr>
        <p:spPr>
          <a:xfrm>
            <a:off x="10508498" y="4082632"/>
            <a:ext cx="84330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</a:rPr>
              <a:t>BMG 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</a:rPr>
              <a:t>sample</a:t>
            </a:r>
            <a:endParaRPr lang="en-HK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1ED247-EA3E-4241-B8E9-D87B4D594ADD}"/>
              </a:ext>
            </a:extLst>
          </p:cNvPr>
          <p:cNvSpPr txBox="1"/>
          <p:nvPr/>
        </p:nvSpPr>
        <p:spPr>
          <a:xfrm>
            <a:off x="9132575" y="4082631"/>
            <a:ext cx="84330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</a:rPr>
              <a:t>Control </a:t>
            </a:r>
            <a:br>
              <a:rPr lang="ru-RU" sz="1200" dirty="0">
                <a:latin typeface="Verdana" pitchFamily="34" charset="0"/>
                <a:ea typeface="Verdana" pitchFamily="34" charset="0"/>
              </a:rPr>
            </a:br>
            <a:r>
              <a:rPr lang="en-US" sz="1200" dirty="0">
                <a:latin typeface="Verdana" pitchFamily="34" charset="0"/>
                <a:ea typeface="Verdana" pitchFamily="34" charset="0"/>
              </a:rPr>
              <a:t>sample</a:t>
            </a:r>
            <a:endParaRPr lang="en-HK" sz="12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1" name="object 7">
            <a:extLst>
              <a:ext uri="{FF2B5EF4-FFF2-40B4-BE49-F238E27FC236}">
                <a16:creationId xmlns:a16="http://schemas.microsoft.com/office/drawing/2014/main" id="{D03FEE0D-EDC7-4EC6-8B44-B295E3C0B36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872" cy="68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2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/>
        </p:nvSpPr>
        <p:spPr>
          <a:xfrm>
            <a:off x="519413" y="2464637"/>
            <a:ext cx="11015345" cy="853440"/>
          </a:xfrm>
          <a:custGeom>
            <a:avLst/>
            <a:gdLst/>
            <a:ahLst/>
            <a:cxnLst/>
            <a:rect l="l" t="t" r="r" b="b"/>
            <a:pathLst>
              <a:path w="11015345" h="624839">
                <a:moveTo>
                  <a:pt x="10995279" y="0"/>
                </a:moveTo>
                <a:lnTo>
                  <a:pt x="19964" y="0"/>
                </a:lnTo>
                <a:lnTo>
                  <a:pt x="12191" y="1524"/>
                </a:lnTo>
                <a:lnTo>
                  <a:pt x="5841" y="5842"/>
                </a:lnTo>
                <a:lnTo>
                  <a:pt x="1574" y="12192"/>
                </a:lnTo>
                <a:lnTo>
                  <a:pt x="0" y="20066"/>
                </a:lnTo>
                <a:lnTo>
                  <a:pt x="0" y="604266"/>
                </a:lnTo>
                <a:lnTo>
                  <a:pt x="1574" y="612139"/>
                </a:lnTo>
                <a:lnTo>
                  <a:pt x="5841" y="618489"/>
                </a:lnTo>
                <a:lnTo>
                  <a:pt x="12191" y="622808"/>
                </a:lnTo>
                <a:lnTo>
                  <a:pt x="19964" y="624332"/>
                </a:lnTo>
                <a:lnTo>
                  <a:pt x="10995279" y="624332"/>
                </a:lnTo>
                <a:lnTo>
                  <a:pt x="11003026" y="622808"/>
                </a:lnTo>
                <a:lnTo>
                  <a:pt x="11009376" y="618489"/>
                </a:lnTo>
                <a:lnTo>
                  <a:pt x="11013693" y="612139"/>
                </a:lnTo>
                <a:lnTo>
                  <a:pt x="11015217" y="604266"/>
                </a:lnTo>
                <a:lnTo>
                  <a:pt x="11015217" y="20066"/>
                </a:lnTo>
                <a:lnTo>
                  <a:pt x="11013693" y="12192"/>
                </a:lnTo>
                <a:lnTo>
                  <a:pt x="11009376" y="5842"/>
                </a:lnTo>
                <a:lnTo>
                  <a:pt x="11003026" y="1524"/>
                </a:lnTo>
                <a:lnTo>
                  <a:pt x="10995279" y="0"/>
                </a:lnTo>
                <a:close/>
              </a:path>
            </a:pathLst>
          </a:custGeom>
          <a:solidFill>
            <a:srgbClr val="2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3979" y="1485622"/>
            <a:ext cx="10986135" cy="49321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spc="-5" dirty="0">
                <a:solidFill>
                  <a:srgbClr val="1F9CDC"/>
                </a:solidFill>
                <a:latin typeface="Verdana"/>
                <a:cs typeface="Verdana"/>
              </a:rPr>
              <a:t>Biomicrogel</a:t>
            </a:r>
            <a:r>
              <a:rPr sz="1200" spc="-7" baseline="24305" dirty="0">
                <a:solidFill>
                  <a:srgbClr val="219CDC"/>
                </a:solidFill>
                <a:latin typeface="Verdana"/>
                <a:cs typeface="Verdana"/>
              </a:rPr>
              <a:t>®</a:t>
            </a:r>
            <a:r>
              <a:rPr sz="1200" spc="195" baseline="24305" dirty="0">
                <a:solidFill>
                  <a:srgbClr val="219CDC"/>
                </a:solidFill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–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submicron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polysaccharide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particles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obtained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from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by-products</a:t>
            </a:r>
            <a:r>
              <a:rPr sz="1200" spc="4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of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agrifood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industry:</a:t>
            </a:r>
            <a:r>
              <a:rPr sz="1200" spc="45" dirty="0">
                <a:latin typeface="Verdana"/>
                <a:cs typeface="Verdana"/>
              </a:rPr>
              <a:t> </a:t>
            </a:r>
            <a:br>
              <a:rPr lang="en-US" sz="1200" spc="45" dirty="0">
                <a:latin typeface="Verdana"/>
                <a:cs typeface="Verdana"/>
              </a:rPr>
            </a:br>
            <a:r>
              <a:rPr sz="1200" spc="-5" dirty="0">
                <a:latin typeface="Verdana"/>
                <a:cs typeface="Verdana"/>
              </a:rPr>
              <a:t>apple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and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beetroot </a:t>
            </a:r>
            <a:r>
              <a:rPr sz="1200" spc="-5" dirty="0">
                <a:latin typeface="Verdana"/>
                <a:cs typeface="Verdana"/>
              </a:rPr>
              <a:t>pulp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that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possessing</a:t>
            </a:r>
            <a:r>
              <a:rPr lang="en-US"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reversible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solubility.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991" y="2666260"/>
            <a:ext cx="10217785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sz="1200" b="1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is</a:t>
            </a:r>
            <a:r>
              <a:rPr sz="1200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designed to increase the extraction of various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vegetable</a:t>
            </a:r>
            <a:r>
              <a:rPr sz="1200" spc="-1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oils</a:t>
            </a:r>
            <a:r>
              <a:rPr sz="1200" spc="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during their production at the stages of settling </a:t>
            </a:r>
            <a:br>
              <a:rPr lang="ru-RU"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</a:br>
            <a:r>
              <a:rPr lang="en-US"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centrifugation</a:t>
            </a:r>
            <a:r>
              <a:rPr sz="1200" spc="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stages. </a:t>
            </a:r>
            <a:r>
              <a:rPr sz="1200" spc="-3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A</a:t>
            </a:r>
            <a:r>
              <a:rPr lang="en-US"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n a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queous</a:t>
            </a:r>
            <a:r>
              <a:rPr sz="1200" spc="-3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solution</a:t>
            </a:r>
            <a:r>
              <a:rPr sz="1200" spc="-2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sz="1200" spc="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has</a:t>
            </a:r>
            <a:r>
              <a:rPr sz="1200" spc="-2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the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Arial MT"/>
              </a:rPr>
              <a:t> property to separate oil from solid particles.</a:t>
            </a:r>
            <a:endParaRPr sz="1200" dirty="0">
              <a:latin typeface="Verdana" pitchFamily="34" charset="0"/>
              <a:ea typeface="Verdana" pitchFamily="34" charset="0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18" name="Google Shape;206;p11"/>
          <p:cNvSpPr/>
          <p:nvPr/>
        </p:nvSpPr>
        <p:spPr>
          <a:xfrm>
            <a:off x="584163" y="522898"/>
            <a:ext cx="10699787" cy="4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DESCRIPTION AND OPERATING PRINCIPLE</a:t>
            </a:r>
            <a:endParaRPr lang="ru-RU" sz="2500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643576" y="3768449"/>
            <a:ext cx="2384612" cy="21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000"/>
              </a:lnSpc>
              <a:spcBef>
                <a:spcPts val="100"/>
              </a:spcBef>
            </a:pPr>
            <a:r>
              <a:rPr lang="en-US" sz="1200" spc="-5" dirty="0">
                <a:solidFill>
                  <a:srgbClr val="209CDC"/>
                </a:solidFill>
                <a:latin typeface="Verdana"/>
                <a:cs typeface="Verdana"/>
              </a:rPr>
              <a:t>BENEFITS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685069" y="4324139"/>
            <a:ext cx="4912360" cy="140487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indent="-347663">
              <a:lnSpc>
                <a:spcPct val="100000"/>
              </a:lnSpc>
              <a:spcBef>
                <a:spcPts val="1300"/>
              </a:spcBef>
              <a:buClr>
                <a:srgbClr val="209CDC"/>
              </a:buClr>
              <a:buSzPct val="130000"/>
              <a:buBlip>
                <a:blip r:embed="rId3"/>
              </a:buBlip>
              <a:tabLst>
                <a:tab pos="360363" algn="l"/>
              </a:tabLst>
            </a:pPr>
            <a:r>
              <a:rPr lang="en-US" sz="1200" dirty="0">
                <a:latin typeface="Verdana"/>
                <a:cs typeface="Verdana"/>
              </a:rPr>
              <a:t>Non-toxic, non-flammable, 100% biodegradable</a:t>
            </a:r>
            <a:r>
              <a:rPr lang="ru-RU" sz="1200" dirty="0">
                <a:latin typeface="Verdana"/>
                <a:cs typeface="Verdana"/>
              </a:rPr>
              <a:t>;</a:t>
            </a:r>
          </a:p>
          <a:p>
            <a:pPr indent="-347663">
              <a:lnSpc>
                <a:spcPct val="100000"/>
              </a:lnSpc>
              <a:spcBef>
                <a:spcPts val="1700"/>
              </a:spcBef>
              <a:buClr>
                <a:srgbClr val="209CDC"/>
              </a:buClr>
              <a:buSzPct val="130000"/>
              <a:buBlip>
                <a:blip r:embed="rId3"/>
              </a:buBlip>
              <a:tabLst>
                <a:tab pos="360363" algn="l"/>
              </a:tabLst>
            </a:pPr>
            <a:r>
              <a:rPr lang="en-US" sz="1200" dirty="0">
                <a:latin typeface="Verdana"/>
                <a:cs typeface="Verdana"/>
              </a:rPr>
              <a:t>Applicable in the food industry</a:t>
            </a:r>
            <a:r>
              <a:rPr lang="ru-RU" sz="1200" dirty="0">
                <a:latin typeface="Verdana"/>
                <a:cs typeface="Verdana"/>
              </a:rPr>
              <a:t>;</a:t>
            </a:r>
            <a:endParaRPr lang="en-US" sz="1200" dirty="0">
              <a:latin typeface="Verdana"/>
              <a:cs typeface="Verdana"/>
            </a:endParaRPr>
          </a:p>
          <a:p>
            <a:pPr indent="-347663">
              <a:spcBef>
                <a:spcPts val="1700"/>
              </a:spcBef>
              <a:buClr>
                <a:srgbClr val="209CDC"/>
              </a:buClr>
              <a:buSzPct val="130000"/>
              <a:buBlip>
                <a:blip r:embed="rId3"/>
              </a:buBlip>
              <a:tabLst>
                <a:tab pos="360363" algn="l"/>
              </a:tabLst>
            </a:pPr>
            <a:r>
              <a:rPr lang="en-US" sz="1200" dirty="0">
                <a:latin typeface="Verdana"/>
                <a:cs typeface="Verdana"/>
              </a:rPr>
              <a:t>Does not affect oil quality</a:t>
            </a:r>
            <a:r>
              <a:rPr lang="ru-RU" sz="1200" dirty="0">
                <a:latin typeface="Verdana"/>
                <a:cs typeface="Verdana"/>
              </a:rPr>
              <a:t>;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-347663">
              <a:spcBef>
                <a:spcPts val="1300"/>
              </a:spcBef>
              <a:buClr>
                <a:srgbClr val="209CDC"/>
              </a:buClr>
              <a:buSzPct val="130000"/>
              <a:tabLst>
                <a:tab pos="360363" algn="l"/>
              </a:tabLst>
            </a:pPr>
            <a:endParaRPr lang="en-US" sz="1200" dirty="0">
              <a:latin typeface="Verdana"/>
              <a:cs typeface="Verdana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8785411" y="964980"/>
            <a:ext cx="2670211" cy="1217833"/>
            <a:chOff x="8943446" y="740052"/>
            <a:chExt cx="2265350" cy="1033185"/>
          </a:xfrm>
        </p:grpSpPr>
        <p:pic>
          <p:nvPicPr>
            <p:cNvPr id="1027" name="Picture 3" descr="D:\БИОМИКРОГЕЛИ\2022\Март\Презентация по BMG-C4\Жом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43446" y="740052"/>
              <a:ext cx="1267356" cy="1033185"/>
            </a:xfrm>
            <a:prstGeom prst="rect">
              <a:avLst/>
            </a:prstGeom>
            <a:noFill/>
          </p:spPr>
        </p:pic>
        <p:pic>
          <p:nvPicPr>
            <p:cNvPr id="1028" name="Picture 4" descr="D:\БИОМИКРОГЕЛИ\2022\Март\Презентация по BMG-C4\иконка сельское хоз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68997" y="812271"/>
              <a:ext cx="939799" cy="939799"/>
            </a:xfrm>
            <a:prstGeom prst="rect">
              <a:avLst/>
            </a:prstGeom>
            <a:noFill/>
          </p:spPr>
        </p:pic>
      </p:grpSp>
      <p:pic>
        <p:nvPicPr>
          <p:cNvPr id="15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sp>
        <p:nvSpPr>
          <p:cNvPr id="16" name="object 6"/>
          <p:cNvSpPr txBox="1"/>
          <p:nvPr/>
        </p:nvSpPr>
        <p:spPr>
          <a:xfrm>
            <a:off x="6617588" y="4324139"/>
            <a:ext cx="4912360" cy="15561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indent="-347663">
              <a:spcBef>
                <a:spcPts val="1300"/>
              </a:spcBef>
              <a:buClr>
                <a:srgbClr val="209CDC"/>
              </a:buClr>
              <a:buSzPct val="130000"/>
              <a:buBlip>
                <a:blip r:embed="rId3"/>
              </a:buBlip>
              <a:tabLst>
                <a:tab pos="360363" algn="l"/>
              </a:tabLst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It reduced the oil loss in the production waste 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     (water from the separator outlet) by 26% 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     (from 0.84 to 0.62%)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indent="-347663">
              <a:spcBef>
                <a:spcPts val="1700"/>
              </a:spcBef>
              <a:buClr>
                <a:srgbClr val="209CDC"/>
              </a:buClr>
              <a:buSzPct val="130000"/>
              <a:buBlip>
                <a:blip r:embed="rId3"/>
              </a:buBlip>
              <a:tabLst>
                <a:tab pos="360363" algn="l"/>
              </a:tabLst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Increasing by 7% of oil extraction rate 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      in gravity settling processes.</a:t>
            </a:r>
            <a:endParaRPr lang="en-US" sz="1200" dirty="0">
              <a:latin typeface="Verdana"/>
              <a:cs typeface="Verdana"/>
            </a:endParaRPr>
          </a:p>
          <a:p>
            <a:pPr indent="-347663">
              <a:spcBef>
                <a:spcPts val="1300"/>
              </a:spcBef>
              <a:buClr>
                <a:srgbClr val="209CDC"/>
              </a:buClr>
              <a:buSzPct val="130000"/>
              <a:buBlip>
                <a:blip r:embed="rId3"/>
              </a:buBlip>
              <a:tabLst>
                <a:tab pos="360363" algn="l"/>
              </a:tabLst>
            </a:pPr>
            <a:endParaRPr lang="en-US" sz="1200" dirty="0">
              <a:latin typeface="Verdana"/>
              <a:cs typeface="Verdana"/>
            </a:endParaRPr>
          </a:p>
        </p:txBody>
      </p:sp>
      <p:pic>
        <p:nvPicPr>
          <p:cNvPr id="17" name="object 7">
            <a:extLst>
              <a:ext uri="{FF2B5EF4-FFF2-40B4-BE49-F238E27FC236}">
                <a16:creationId xmlns:a16="http://schemas.microsoft.com/office/drawing/2014/main" id="{B124AA5A-DFCF-4103-966D-975D5BCC81A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872" cy="6864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4BFAE2-115C-4FCA-9191-892AFCAF2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0" b="13465"/>
          <a:stretch/>
        </p:blipFill>
        <p:spPr>
          <a:xfrm>
            <a:off x="305486" y="1066051"/>
            <a:ext cx="11777914" cy="50056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8872" cy="6864576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18" name="Google Shape;206;p11"/>
          <p:cNvSpPr/>
          <p:nvPr/>
        </p:nvSpPr>
        <p:spPr>
          <a:xfrm>
            <a:off x="584163" y="522898"/>
            <a:ext cx="10699787" cy="4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DESCRIPTION AND OPERATING PRINCIPLE</a:t>
            </a:r>
            <a:endParaRPr lang="ru-RU" sz="2500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71" y="616714"/>
            <a:ext cx="265803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PHYSICAL PROPERTIES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1130" y="577518"/>
            <a:ext cx="4833100" cy="245054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ru-RU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   </a:t>
            </a: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DOSAGE</a:t>
            </a:r>
            <a:endParaRPr lang="ru-RU" sz="1300" spc="-10" dirty="0">
              <a:solidFill>
                <a:srgbClr val="229CDC"/>
              </a:solidFill>
              <a:latin typeface="Verdana" pitchFamily="34" charset="0"/>
              <a:ea typeface="Verdana" pitchFamily="34" charset="0"/>
              <a:cs typeface="Arial MT"/>
            </a:endParaRPr>
          </a:p>
          <a:p>
            <a:pPr>
              <a:lnSpc>
                <a:spcPts val="1600"/>
              </a:lnSpc>
              <a:spcBef>
                <a:spcPts val="1700"/>
              </a:spcBef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The optimal dosage of the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is from 0.3 to 1.0 g of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dry powder per 1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litre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of non-oil sludge in DCO flow.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dosage is calculated based on the combined volume of water,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non-oil-solid and emulsion, or volume of sludge minus oil volume.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It is recommended to add in the form of a 3% aqueous working solution. The volume of working solution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BMG-C4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is from 10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to 33 ml per 1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litre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of non-oil sludge in DCO flow.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n-US" sz="1300" spc="-5" dirty="0">
              <a:solidFill>
                <a:srgbClr val="229CDC"/>
              </a:solidFill>
              <a:latin typeface="Verdana" pitchFamily="34" charset="0"/>
              <a:ea typeface="Verdana" pitchFamily="34" charset="0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18872" cy="6857998"/>
          </a:xfrm>
          <a:prstGeom prst="rect">
            <a:avLst/>
          </a:prstGeom>
        </p:spPr>
      </p:pic>
      <p:sp>
        <p:nvSpPr>
          <p:cNvPr id="21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806173" y="6354267"/>
            <a:ext cx="15367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7FA8AE-B264-483C-9CAD-3563F341E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624932"/>
              </p:ext>
            </p:extLst>
          </p:nvPr>
        </p:nvGraphicFramePr>
        <p:xfrm>
          <a:off x="615765" y="1102658"/>
          <a:ext cx="5211296" cy="1486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32813">
                  <a:extLst>
                    <a:ext uri="{9D8B030D-6E8A-4147-A177-3AD203B41FA5}">
                      <a16:colId xmlns:a16="http://schemas.microsoft.com/office/drawing/2014/main" val="2468688559"/>
                    </a:ext>
                  </a:extLst>
                </a:gridCol>
                <a:gridCol w="2778483">
                  <a:extLst>
                    <a:ext uri="{9D8B030D-6E8A-4147-A177-3AD203B41FA5}">
                      <a16:colId xmlns:a16="http://schemas.microsoft.com/office/drawing/2014/main" val="2306565166"/>
                    </a:ext>
                  </a:extLst>
                </a:gridCol>
              </a:tblGrid>
              <a:tr h="401365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Aggregate</a:t>
                      </a:r>
                      <a:r>
                        <a:rPr lang="en-US" sz="1100" b="0" spc="4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state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Fine-dispersed powder with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inclusions of particles*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27634"/>
                  </a:ext>
                </a:extLst>
              </a:tr>
              <a:tr h="476890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Color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Varies</a:t>
                      </a:r>
                      <a:r>
                        <a:rPr lang="en-US" sz="1000" b="0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from</a:t>
                      </a:r>
                      <a:r>
                        <a:rPr lang="en-US" sz="1000" b="0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beige</a:t>
                      </a:r>
                      <a:r>
                        <a:rPr lang="en-US" sz="1000" b="0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</a:t>
                      </a:r>
                      <a:r>
                        <a:rPr lang="en-US" sz="1000" b="0" spc="3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yellow-brown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it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is allowed the inclusions of white color*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067566"/>
                  </a:ext>
                </a:extLst>
              </a:tr>
              <a:tr h="314632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Bulk</a:t>
                      </a:r>
                      <a:r>
                        <a:rPr lang="en-US" sz="1100" b="0" spc="3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density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0.4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÷ 0.70</a:t>
                      </a:r>
                      <a:r>
                        <a:rPr lang="en-US" sz="1100" b="0" spc="-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g/сm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96355"/>
                  </a:ext>
                </a:extLst>
              </a:tr>
              <a:tr h="293217">
                <a:tc>
                  <a:txBody>
                    <a:bodyPr/>
                    <a:lstStyle/>
                    <a:p>
                      <a:pPr marL="7175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рH</a:t>
                      </a:r>
                      <a:r>
                        <a:rPr lang="en-US" sz="1100" b="0" spc="15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value</a:t>
                      </a:r>
                      <a:r>
                        <a:rPr lang="en-US" sz="11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(3%</a:t>
                      </a:r>
                      <a:r>
                        <a:rPr lang="en-US" sz="11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water</a:t>
                      </a:r>
                      <a:r>
                        <a:rPr lang="en-US" sz="1100" b="0" spc="2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solution)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1.25 ÷ 1.50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2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217889"/>
                  </a:ext>
                </a:extLst>
              </a:tr>
            </a:tbl>
          </a:graphicData>
        </a:graphic>
      </p:graphicFrame>
      <p:pic>
        <p:nvPicPr>
          <p:cNvPr id="8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sp>
        <p:nvSpPr>
          <p:cNvPr id="10" name="object 2"/>
          <p:cNvSpPr txBox="1"/>
          <p:nvPr/>
        </p:nvSpPr>
        <p:spPr>
          <a:xfrm>
            <a:off x="615765" y="2699877"/>
            <a:ext cx="601083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850" dirty="0">
                <a:latin typeface="Verdana" panose="020B0604030504040204" pitchFamily="34" charset="0"/>
                <a:ea typeface="Verdana" panose="020B0604030504040204" pitchFamily="34" charset="0"/>
              </a:rPr>
              <a:t>*- in case of a significant temperature drop during transportation and/or storage, </a:t>
            </a:r>
            <a:r>
              <a:rPr lang="en-US" sz="85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</a:t>
            </a:r>
            <a:r>
              <a:rPr lang="en-US" sz="8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850" dirty="0">
                <a:latin typeface="Verdana" panose="020B0604030504040204" pitchFamily="34" charset="0"/>
                <a:ea typeface="Verdana" panose="020B0604030504040204" pitchFamily="34" charset="0"/>
              </a:rPr>
              <a:t>may stick together and darken, what does not affect the performance of the product.</a:t>
            </a:r>
            <a:endParaRPr lang="ru-RU" sz="8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687480" y="3404738"/>
            <a:ext cx="5641602" cy="11909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    </a:t>
            </a: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</a:t>
            </a:r>
            <a:r>
              <a:rPr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APP</a:t>
            </a:r>
            <a:r>
              <a:rPr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LICATION</a:t>
            </a:r>
            <a:endParaRPr lang="ru-RU" sz="1300" spc="-5" dirty="0">
              <a:solidFill>
                <a:srgbClr val="229CDC"/>
              </a:solidFill>
              <a:latin typeface="Verdana" pitchFamily="34" charset="0"/>
              <a:ea typeface="Verdana" pitchFamily="34" charset="0"/>
              <a:cs typeface="Arial MT"/>
            </a:endParaRPr>
          </a:p>
          <a:p>
            <a:pPr>
              <a:lnSpc>
                <a:spcPts val="1600"/>
              </a:lnSpc>
              <a:spcBef>
                <a:spcPts val="1700"/>
              </a:spcBef>
            </a:pPr>
            <a:r>
              <a:rPr lang="en-US" sz="11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is designed to increase the extraction of various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5080">
              <a:lnSpc>
                <a:spcPts val="1600"/>
              </a:lnSpc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vegetable oils during their production at the stages of settling and centrifugation. An aqueous solution of </a:t>
            </a:r>
            <a:r>
              <a:rPr lang="en-US" sz="11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has the property to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separate oil from solid particles. </a:t>
            </a:r>
            <a:r>
              <a:rPr lang="en-US" sz="11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lang="en-US" sz="1100" spc="2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is</a:t>
            </a:r>
            <a:r>
              <a:rPr lang="en-US" sz="1100" spc="1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used</a:t>
            </a:r>
            <a:r>
              <a:rPr lang="en-US" sz="1100" spc="2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as a 3% working</a:t>
            </a:r>
            <a:r>
              <a:rPr lang="en-US" sz="1100" spc="1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solution.</a:t>
            </a:r>
            <a:endParaRPr lang="ru-RU" sz="1100" spc="-5" dirty="0">
              <a:latin typeface="Verdana" pitchFamily="34" charset="0"/>
              <a:ea typeface="Verdana" pitchFamily="34" charset="0"/>
              <a:cs typeface="Arial MT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687477" y="4900746"/>
            <a:ext cx="6744263" cy="181036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1342390">
              <a:lnSpc>
                <a:spcPct val="120000"/>
              </a:lnSpc>
              <a:spcBef>
                <a:spcPts val="800"/>
              </a:spcBef>
            </a:pPr>
            <a:r>
              <a:rPr lang="ru-RU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     </a:t>
            </a: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METHOD</a:t>
            </a:r>
            <a:r>
              <a:rPr lang="en-US" sz="1300" spc="1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OF</a:t>
            </a:r>
            <a:r>
              <a:rPr lang="en-US" sz="13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MEASURING</a:t>
            </a:r>
            <a:r>
              <a:rPr lang="en-US" sz="1300" spc="5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RESULTS</a:t>
            </a:r>
            <a:endParaRPr lang="ru-RU" sz="13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R="1342390">
              <a:lnSpc>
                <a:spcPts val="1600"/>
              </a:lnSpc>
              <a:spcBef>
                <a:spcPts val="1700"/>
              </a:spcBef>
            </a:pP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Confirmation</a:t>
            </a:r>
            <a:r>
              <a:rPr lang="en-US" sz="1100" spc="2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of</a:t>
            </a:r>
            <a:r>
              <a:rPr lang="en-US" sz="1100" spc="1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the</a:t>
            </a:r>
            <a:r>
              <a:rPr lang="en-US" sz="1100" spc="3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performance</a:t>
            </a:r>
            <a:r>
              <a:rPr lang="en-US" sz="1100" spc="3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of</a:t>
            </a:r>
            <a:r>
              <a:rPr lang="en-US" sz="1100" spc="2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lang="en-US" sz="1100" spc="3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products </a:t>
            </a:r>
            <a:r>
              <a:rPr lang="en-US" sz="1100" spc="-33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is</a:t>
            </a:r>
            <a:r>
              <a:rPr lang="en-US" sz="1100" spc="5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carried</a:t>
            </a:r>
            <a:r>
              <a:rPr lang="en-US" sz="1100" spc="5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out</a:t>
            </a:r>
            <a:r>
              <a:rPr lang="en-US" sz="1100" spc="6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by</a:t>
            </a:r>
            <a:r>
              <a:rPr lang="en-US" sz="1100" spc="6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determining</a:t>
            </a:r>
            <a:r>
              <a:rPr lang="en-US" sz="1100" spc="6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the</a:t>
            </a:r>
            <a:r>
              <a:rPr lang="en-US" sz="1100" spc="6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residual</a:t>
            </a:r>
            <a:r>
              <a:rPr lang="en-US" sz="1100" spc="5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oil</a:t>
            </a:r>
            <a:r>
              <a:rPr lang="en-US" sz="1100" spc="6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content in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waste (liquid and solid) after centrifugation stage.</a:t>
            </a:r>
            <a:endParaRPr lang="en-US" sz="1250" spc="-5" dirty="0">
              <a:solidFill>
                <a:srgbClr val="1F9CDC"/>
              </a:solidFill>
              <a:latin typeface="Verdana" pitchFamily="34" charset="0"/>
              <a:ea typeface="Verdana" pitchFamily="34" charset="0"/>
              <a:cs typeface="Verdana"/>
            </a:endParaRPr>
          </a:p>
          <a:p>
            <a:pPr marL="12700"/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L="12700" marR="5080">
              <a:spcBef>
                <a:spcPts val="160"/>
              </a:spcBef>
            </a:pPr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6689178" y="3329615"/>
            <a:ext cx="4960277" cy="2239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0000"/>
              </a:lnSpc>
            </a:pPr>
            <a:r>
              <a:rPr lang="ru-RU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    </a:t>
            </a:r>
            <a:r>
              <a:rPr lang="en-US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PREPARATION</a:t>
            </a:r>
            <a:r>
              <a:rPr lang="en-US" sz="1300" spc="3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OF</a:t>
            </a:r>
            <a:r>
              <a:rPr lang="en-US" sz="13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THE</a:t>
            </a:r>
            <a:r>
              <a:rPr lang="en-US" sz="1300" spc="-2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3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WORKING</a:t>
            </a:r>
            <a:r>
              <a:rPr lang="en-US" sz="1300" spc="-2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SOLUTION</a:t>
            </a:r>
            <a:endParaRPr lang="ru-RU" sz="1300" spc="-5" dirty="0">
              <a:solidFill>
                <a:srgbClr val="229CDC"/>
              </a:solidFill>
              <a:latin typeface="Verdana" pitchFamily="34" charset="0"/>
              <a:ea typeface="Verdana" pitchFamily="34" charset="0"/>
              <a:cs typeface="Arial MT"/>
            </a:endParaRPr>
          </a:p>
          <a:p>
            <a:pPr marR="5080">
              <a:lnSpc>
                <a:spcPts val="1600"/>
              </a:lnSpc>
              <a:spcBef>
                <a:spcPts val="1700"/>
              </a:spcBef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The working solution of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is prepared in a tank equipped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with an overhead stirrer at a stirring speed of 100 rpm by dissolving an appropriate amount of dry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powder in tap water.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The dissolution time varies from 10 to 30 minutes.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To prepare a working solution with 3 % concentration – take 30 kg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dry powder, pour it into a mixing tank and add 970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litre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of tap water. The recommended stirring time is 20-30 minutes,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or until </a:t>
            </a: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is completely dissolved.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25" name="Picture 5" descr="D:\БИОМИКРОГЕЛИ\2022\Март\Презентация по BMG-C4\иконки\метод измере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48" y="4733691"/>
            <a:ext cx="288646" cy="421589"/>
          </a:xfrm>
          <a:prstGeom prst="rect">
            <a:avLst/>
          </a:prstGeom>
          <a:noFill/>
        </p:spPr>
      </p:pic>
      <p:pic>
        <p:nvPicPr>
          <p:cNvPr id="5134" name="Picture 14" descr="D:\БИОМИКРОГЕЛИ\2022\Март\Презентация по BMG-C4\иконки\дозиров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9178" y="3185758"/>
            <a:ext cx="231028" cy="379296"/>
          </a:xfrm>
          <a:prstGeom prst="rect">
            <a:avLst/>
          </a:prstGeom>
          <a:noFill/>
        </p:spPr>
      </p:pic>
      <p:pic>
        <p:nvPicPr>
          <p:cNvPr id="5135" name="Picture 15" descr="D:\БИОМИКРОГЕЛИ\2022\Март\Презентация по BMG-C4\иконки\доз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4255" y="510983"/>
            <a:ext cx="106548" cy="345417"/>
          </a:xfrm>
          <a:prstGeom prst="rect">
            <a:avLst/>
          </a:prstGeom>
          <a:noFill/>
        </p:spPr>
      </p:pic>
      <p:pic>
        <p:nvPicPr>
          <p:cNvPr id="5136" name="Picture 16" descr="D:\БИОМИКРОГЕЛИ\2022\Март\Презентация по BMG-C4\иконки\Приложение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446" y="3334870"/>
            <a:ext cx="249708" cy="205627"/>
          </a:xfrm>
          <a:prstGeom prst="rect">
            <a:avLst/>
          </a:prstGeom>
          <a:noFill/>
        </p:spPr>
      </p:pic>
      <p:pic>
        <p:nvPicPr>
          <p:cNvPr id="5137" name="Picture 17" descr="D:\БИОМИКРОГЕЛИ\2022\Март\Презентация по BMG-C4\иконки\kisspng-hazard-symbol-computer-icons-chemical-substance-ch-5afc7e3abc1e32.3595018415264968267705.png"/>
          <p:cNvPicPr>
            <a:picLocks noChangeAspect="1" noChangeArrowheads="1"/>
          </p:cNvPicPr>
          <p:nvPr/>
        </p:nvPicPr>
        <p:blipFill>
          <a:blip r:embed="rId9" cstate="print"/>
          <a:srcRect l="18335" r="22163"/>
          <a:stretch>
            <a:fillRect/>
          </a:stretch>
        </p:blipFill>
        <p:spPr bwMode="auto">
          <a:xfrm flipH="1">
            <a:off x="669550" y="534892"/>
            <a:ext cx="335949" cy="32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439" y="627248"/>
            <a:ext cx="5013044" cy="5919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50" spc="-5" dirty="0">
                <a:solidFill>
                  <a:srgbClr val="1F9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</a:t>
            </a:r>
            <a:r>
              <a:rPr lang="en-US" sz="1300" spc="-5" dirty="0">
                <a:solidFill>
                  <a:srgbClr val="1F9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STORAGE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lnSpc>
                <a:spcPts val="1600"/>
              </a:lnSpc>
              <a:spcBef>
                <a:spcPts val="1700"/>
              </a:spcBef>
            </a:pP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After</a:t>
            </a:r>
            <a:r>
              <a:rPr lang="en-US" sz="1100" spc="-4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preparation,</a:t>
            </a:r>
            <a:r>
              <a:rPr lang="en-US" sz="1100" spc="-4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the</a:t>
            </a:r>
            <a:r>
              <a:rPr lang="en-US" sz="1100" spc="-2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working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solution of</a:t>
            </a:r>
            <a:r>
              <a:rPr lang="en-US" sz="1100" spc="-1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lang="en-US" sz="1100" spc="-1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must</a:t>
            </a:r>
            <a:r>
              <a:rPr lang="en-US" sz="1100" spc="-3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be</a:t>
            </a:r>
            <a:r>
              <a:rPr lang="en-US" sz="1100" spc="-1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used</a:t>
            </a:r>
            <a:r>
              <a:rPr lang="en-US" sz="1100" spc="-2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br>
              <a:rPr lang="ru-RU" sz="1100" spc="-20" dirty="0">
                <a:latin typeface="Verdana" pitchFamily="34" charset="0"/>
                <a:ea typeface="Verdana" pitchFamily="34" charset="0"/>
                <a:cs typeface="Arial MT"/>
              </a:rPr>
            </a:b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within</a:t>
            </a:r>
            <a:r>
              <a:rPr lang="en-US" sz="1100" spc="1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7 </a:t>
            </a:r>
            <a:r>
              <a:rPr lang="en-US" sz="1100" spc="-29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days in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order to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avoid hydrolysis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or bacterial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or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fungal </a:t>
            </a:r>
            <a:br>
              <a:rPr lang="ru-RU" sz="1100" dirty="0">
                <a:latin typeface="Verdana" pitchFamily="34" charset="0"/>
                <a:ea typeface="Verdana" pitchFamily="34" charset="0"/>
                <a:cs typeface="Arial MT"/>
              </a:rPr>
            </a:b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growth and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consequent</a:t>
            </a:r>
            <a:r>
              <a:rPr lang="en-US" sz="1100" spc="-3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loss</a:t>
            </a:r>
            <a:r>
              <a:rPr lang="en-US" sz="1100" spc="-1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of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properties.</a:t>
            </a: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1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BMG-C4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 is stored in the manufacturer’s package in ventilated warehouse premises protected from direct sunlight at a relative humidity of no more than 7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% at a temperature not exceeding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37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°C in conditions that exclude dust penetration and precipitation. 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The guaranteed shelf life of the packaged product is 24 months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as from the date of production.</a:t>
            </a:r>
          </a:p>
          <a:p>
            <a:pPr>
              <a:lnSpc>
                <a:spcPct val="110000"/>
              </a:lnSpc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1700"/>
              </a:spcBef>
            </a:pPr>
            <a:r>
              <a:rPr lang="ru-RU" sz="125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       </a:t>
            </a:r>
            <a:r>
              <a:rPr lang="en-US" sz="125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 </a:t>
            </a: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U</a:t>
            </a:r>
            <a:r>
              <a:rPr lang="en-US" sz="1300" spc="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T</a:t>
            </a:r>
            <a:r>
              <a:rPr lang="en-US" sz="13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ILIZ</a:t>
            </a:r>
            <a:r>
              <a:rPr lang="en-US" sz="13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A</a:t>
            </a:r>
            <a:r>
              <a:rPr lang="en-US" sz="1300" spc="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T</a:t>
            </a:r>
            <a:r>
              <a:rPr lang="en-US" sz="13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I</a:t>
            </a:r>
            <a:r>
              <a:rPr lang="en-US" sz="1300" spc="-1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O</a:t>
            </a:r>
            <a:r>
              <a:rPr lang="en-US" sz="1300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N</a:t>
            </a:r>
            <a:endParaRPr lang="ru-RU" sz="1300" dirty="0">
              <a:solidFill>
                <a:srgbClr val="229CDC"/>
              </a:solidFill>
              <a:latin typeface="Verdana" pitchFamily="34" charset="0"/>
              <a:ea typeface="Verdana" pitchFamily="34" charset="0"/>
              <a:cs typeface="Arial MT"/>
            </a:endParaRPr>
          </a:p>
          <a:p>
            <a:pPr>
              <a:lnSpc>
                <a:spcPct val="120000"/>
              </a:lnSpc>
              <a:spcBef>
                <a:spcPts val="1700"/>
              </a:spcBef>
            </a:pPr>
            <a:r>
              <a:rPr lang="en-US" sz="1100" spc="-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BMG-C4</a:t>
            </a:r>
            <a:r>
              <a:rPr lang="en-US" sz="1100" spc="15" dirty="0">
                <a:solidFill>
                  <a:srgbClr val="229CDC"/>
                </a:solidFill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is</a:t>
            </a:r>
            <a:r>
              <a:rPr lang="en-US" sz="1100" spc="1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disposed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 of</a:t>
            </a:r>
            <a:r>
              <a:rPr lang="en-US" sz="1100" spc="-1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in</a:t>
            </a:r>
            <a:r>
              <a:rPr lang="en-US" sz="1100" spc="1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accordance</a:t>
            </a:r>
            <a:r>
              <a:rPr lang="en-US" sz="1100" spc="-2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10" dirty="0">
                <a:latin typeface="Verdana" pitchFamily="34" charset="0"/>
                <a:ea typeface="Verdana" pitchFamily="34" charset="0"/>
                <a:cs typeface="Arial MT"/>
              </a:rPr>
              <a:t>with</a:t>
            </a:r>
            <a:r>
              <a:rPr lang="en-US" sz="1100" spc="2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the</a:t>
            </a:r>
            <a:r>
              <a:rPr lang="en-US" sz="1100" spc="-20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dirty="0">
                <a:latin typeface="Verdana" pitchFamily="34" charset="0"/>
                <a:ea typeface="Verdana" pitchFamily="34" charset="0"/>
                <a:cs typeface="Arial MT"/>
              </a:rPr>
              <a:t>current</a:t>
            </a:r>
            <a:r>
              <a:rPr lang="en-US" sz="1100" spc="-35" dirty="0">
                <a:latin typeface="Verdana" pitchFamily="34" charset="0"/>
                <a:ea typeface="Verdana" pitchFamily="34" charset="0"/>
                <a:cs typeface="Arial MT"/>
              </a:rPr>
              <a:t> </a:t>
            </a:r>
            <a:r>
              <a:rPr lang="en-US" sz="1100" spc="-5" dirty="0">
                <a:latin typeface="Verdana" pitchFamily="34" charset="0"/>
                <a:ea typeface="Verdana" pitchFamily="34" charset="0"/>
                <a:cs typeface="Arial MT"/>
              </a:rPr>
              <a:t>legislation.</a:t>
            </a:r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R="5080">
              <a:lnSpc>
                <a:spcPts val="1600"/>
              </a:lnSpc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Use a sealed container to collect wastes. Label it and utilize as </a:t>
            </a:r>
            <a:b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Class 5 Hazardous Waste. Disposable or damaged containers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</a:rPr>
              <a:t>utilize as household waste.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5080">
              <a:lnSpc>
                <a:spcPct val="120000"/>
              </a:lnSpc>
              <a:spcBef>
                <a:spcPts val="1700"/>
              </a:spcBef>
            </a:pPr>
            <a:endParaRPr lang="en-US" sz="1250" dirty="0">
              <a:solidFill>
                <a:srgbClr val="229CDC"/>
              </a:solidFill>
              <a:latin typeface="Verdana" pitchFamily="34" charset="0"/>
              <a:ea typeface="Verdana" pitchFamily="34" charset="0"/>
              <a:cs typeface="Arial MT"/>
            </a:endParaRPr>
          </a:p>
          <a:p>
            <a:pPr marR="5080">
              <a:lnSpc>
                <a:spcPct val="120000"/>
              </a:lnSpc>
              <a:spcBef>
                <a:spcPts val="500"/>
              </a:spcBef>
            </a:pPr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R="5080">
              <a:lnSpc>
                <a:spcPct val="120000"/>
              </a:lnSpc>
              <a:spcBef>
                <a:spcPts val="500"/>
              </a:spcBef>
            </a:pPr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R="5080"/>
            <a:endParaRPr lang="en-US" sz="1100" dirty="0">
              <a:latin typeface="Verdana" pitchFamily="34" charset="0"/>
              <a:ea typeface="Verdana" pitchFamily="34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250" dirty="0">
              <a:latin typeface="Verdana" pitchFamily="34" charset="0"/>
              <a:ea typeface="Verdana" pitchFamily="34" charset="0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0585" y="609318"/>
            <a:ext cx="4497705" cy="23403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/>
            <a:r>
              <a:rPr lang="en-US" sz="13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SAFE HANDLING MEASURES</a:t>
            </a:r>
            <a:endParaRPr lang="en-US" sz="1300" dirty="0">
              <a:latin typeface="Verdana" pitchFamily="34" charset="0"/>
              <a:ea typeface="Verdana" pitchFamily="34" charset="0"/>
              <a:cs typeface="Arial MT"/>
            </a:endParaRPr>
          </a:p>
        </p:txBody>
      </p:sp>
      <p:sp>
        <p:nvSpPr>
          <p:cNvPr id="21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806173" y="6354267"/>
            <a:ext cx="15367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CDD931-93BC-4015-98E8-ADDEEB1B4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8839"/>
              </p:ext>
            </p:extLst>
          </p:nvPr>
        </p:nvGraphicFramePr>
        <p:xfrm>
          <a:off x="6510866" y="3607260"/>
          <a:ext cx="4946164" cy="203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904">
                  <a:extLst>
                    <a:ext uri="{9D8B030D-6E8A-4147-A177-3AD203B41FA5}">
                      <a16:colId xmlns:a16="http://schemas.microsoft.com/office/drawing/2014/main" val="1907289962"/>
                    </a:ext>
                  </a:extLst>
                </a:gridCol>
                <a:gridCol w="3184260">
                  <a:extLst>
                    <a:ext uri="{9D8B030D-6E8A-4147-A177-3AD203B41FA5}">
                      <a16:colId xmlns:a16="http://schemas.microsoft.com/office/drawing/2014/main" val="2213666264"/>
                    </a:ext>
                  </a:extLst>
                </a:gridCol>
              </a:tblGrid>
              <a:tr h="507885">
                <a:tc>
                  <a:txBody>
                    <a:bodyPr/>
                    <a:lstStyle/>
                    <a:p>
                      <a:pPr marL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Н302+Н312+Н332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2987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Harmful if swallowed, in contact with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skin or if inhaled.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4529"/>
                  </a:ext>
                </a:extLst>
              </a:tr>
              <a:tr h="507885">
                <a:tc>
                  <a:txBody>
                    <a:bodyPr/>
                    <a:lstStyle/>
                    <a:p>
                      <a:pPr marL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Р260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 not breathe dust.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62718"/>
                  </a:ext>
                </a:extLst>
              </a:tr>
              <a:tr h="507885">
                <a:tc>
                  <a:txBody>
                    <a:bodyPr/>
                    <a:lstStyle/>
                    <a:p>
                      <a:pPr marL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Р264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Wash hands thoroughly after handling.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04362"/>
                  </a:ext>
                </a:extLst>
              </a:tr>
              <a:tr h="507885">
                <a:tc>
                  <a:txBody>
                    <a:bodyPr/>
                    <a:lstStyle/>
                    <a:p>
                      <a:pPr marL="7175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Р280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4FB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1149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Wear protective gloves/protective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clothing/eye protection/face protection.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91308"/>
                  </a:ext>
                </a:extLst>
              </a:tr>
            </a:tbl>
          </a:graphicData>
        </a:graphic>
      </p:graphicFrame>
      <p:pic>
        <p:nvPicPr>
          <p:cNvPr id="32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6689238" y="1373390"/>
            <a:ext cx="4574200" cy="729504"/>
            <a:chOff x="2297483" y="4709553"/>
            <a:chExt cx="9049419" cy="1443222"/>
          </a:xfrm>
        </p:grpSpPr>
        <p:pic>
          <p:nvPicPr>
            <p:cNvPr id="3074" name="Picture 2" descr="D:\БИОМИКРОГЕЛИ\2022\Февраль\Инструкция по применению BMG-C4\СВЯЗИ\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483" y="4709553"/>
              <a:ext cx="1420812" cy="1420812"/>
            </a:xfrm>
            <a:prstGeom prst="rect">
              <a:avLst/>
            </a:prstGeom>
            <a:noFill/>
          </p:spPr>
        </p:pic>
        <p:pic>
          <p:nvPicPr>
            <p:cNvPr id="3075" name="Picture 3" descr="D:\БИОМИКРОГЕЛИ\2022\Февраль\Инструкция по применению BMG-C4\СВЯЗИ\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39992" y="4719639"/>
              <a:ext cx="1420811" cy="1420811"/>
            </a:xfrm>
            <a:prstGeom prst="rect">
              <a:avLst/>
            </a:prstGeom>
            <a:noFill/>
          </p:spPr>
        </p:pic>
        <p:pic>
          <p:nvPicPr>
            <p:cNvPr id="3076" name="Picture 4" descr="D:\БИОМИКРОГЕЛИ\2022\Февраль\Инструкция по применению BMG-C4\СВЯЗИ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3065" y="4731964"/>
              <a:ext cx="1420811" cy="1420811"/>
            </a:xfrm>
            <a:prstGeom prst="rect">
              <a:avLst/>
            </a:prstGeom>
            <a:noFill/>
          </p:spPr>
        </p:pic>
        <p:pic>
          <p:nvPicPr>
            <p:cNvPr id="3077" name="Picture 5" descr="D:\БИОМИКРОГЕЛИ\2022\Февраль\Инструкция по применению BMG-C4\СВЯЗИ\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34245" y="4720665"/>
              <a:ext cx="1417638" cy="1417638"/>
            </a:xfrm>
            <a:prstGeom prst="rect">
              <a:avLst/>
            </a:prstGeom>
            <a:noFill/>
          </p:spPr>
        </p:pic>
        <p:pic>
          <p:nvPicPr>
            <p:cNvPr id="3078" name="Picture 6" descr="D:\БИОМИКРОГЕЛИ\2022\Февраль\Инструкция по применению BMG-C4\СВЯЗИ\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29264" y="4720106"/>
              <a:ext cx="1417638" cy="1417638"/>
            </a:xfrm>
            <a:prstGeom prst="rect">
              <a:avLst/>
            </a:prstGeom>
            <a:noFill/>
          </p:spPr>
        </p:pic>
      </p:grpSp>
      <p:pic>
        <p:nvPicPr>
          <p:cNvPr id="3079" name="Picture 7" descr="D:\БИОМИКРОГЕЛИ\2022\Март\Презентация по BMG-C4\Знак опасност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79714" y="2638771"/>
            <a:ext cx="546100" cy="549275"/>
          </a:xfrm>
          <a:prstGeom prst="rect">
            <a:avLst/>
          </a:prstGeom>
          <a:noFill/>
        </p:spPr>
      </p:pic>
      <p:sp>
        <p:nvSpPr>
          <p:cNvPr id="37" name="object 9"/>
          <p:cNvSpPr txBox="1"/>
          <p:nvPr/>
        </p:nvSpPr>
        <p:spPr>
          <a:xfrm>
            <a:off x="7538234" y="2776342"/>
            <a:ext cx="4497705" cy="23403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/>
            <a:r>
              <a:rPr lang="en-US" sz="1300" dirty="0">
                <a:solidFill>
                  <a:srgbClr val="229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WARNING</a:t>
            </a:r>
            <a:endParaRPr lang="en-US" sz="1300" dirty="0">
              <a:latin typeface="Verdana" pitchFamily="34" charset="0"/>
              <a:ea typeface="Verdana" pitchFamily="34" charset="0"/>
              <a:cs typeface="Arial MT"/>
            </a:endParaRPr>
          </a:p>
        </p:txBody>
      </p:sp>
      <p:pic>
        <p:nvPicPr>
          <p:cNvPr id="3081" name="Picture 9" descr="D:\БИОМИКРОГЕЛИ\2022\Март\Презентация по BMG-C4\иконки\png-transparent-recycling-symbol-recycling-bin-logo-recycle-icon-miscellaneous-angle-recycl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50" y="3665586"/>
            <a:ext cx="364419" cy="356497"/>
          </a:xfrm>
          <a:prstGeom prst="rect">
            <a:avLst/>
          </a:prstGeom>
          <a:noFill/>
        </p:spPr>
      </p:pic>
      <p:pic>
        <p:nvPicPr>
          <p:cNvPr id="3086" name="Picture 14" descr="D:\БИОМИКРОГЕЛИ\2022\Март\Презентация по BMG-C4\иконки\108-1082299_slavery-clipart-in-chain-storehouse-ic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893" y="475129"/>
            <a:ext cx="498123" cy="454118"/>
          </a:xfrm>
          <a:prstGeom prst="rect">
            <a:avLst/>
          </a:prstGeom>
          <a:noFill/>
        </p:spPr>
      </p:pic>
      <p:pic>
        <p:nvPicPr>
          <p:cNvPr id="18" name="object 7">
            <a:extLst>
              <a:ext uri="{FF2B5EF4-FFF2-40B4-BE49-F238E27FC236}">
                <a16:creationId xmlns:a16="http://schemas.microsoft.com/office/drawing/2014/main" id="{A543C4CF-4C88-4A2E-8529-7702C5E3AAB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18872" cy="68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5;p3">
            <a:extLst>
              <a:ext uri="{FF2B5EF4-FFF2-40B4-BE49-F238E27FC236}">
                <a16:creationId xmlns:a16="http://schemas.microsoft.com/office/drawing/2014/main" id="{64B4274C-02A7-164F-BF9E-12EB5DECAA31}"/>
              </a:ext>
            </a:extLst>
          </p:cNvPr>
          <p:cNvSpPr/>
          <p:nvPr/>
        </p:nvSpPr>
        <p:spPr>
          <a:xfrm>
            <a:off x="285750" y="2128798"/>
            <a:ext cx="11687400" cy="321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11;g86d167be4d_0_11">
            <a:extLst>
              <a:ext uri="{FF2B5EF4-FFF2-40B4-BE49-F238E27FC236}">
                <a16:creationId xmlns:a16="http://schemas.microsoft.com/office/drawing/2014/main" id="{A7CDF034-C197-DD47-960C-70257F6805F9}"/>
              </a:ext>
            </a:extLst>
          </p:cNvPr>
          <p:cNvSpPr/>
          <p:nvPr/>
        </p:nvSpPr>
        <p:spPr>
          <a:xfrm>
            <a:off x="285750" y="2128798"/>
            <a:ext cx="11687400" cy="321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57401B-9C3E-5646-AEB5-B291E4FD7108}"/>
              </a:ext>
            </a:extLst>
          </p:cNvPr>
          <p:cNvSpPr txBox="1"/>
          <p:nvPr/>
        </p:nvSpPr>
        <p:spPr>
          <a:xfrm>
            <a:off x="1379538" y="5346699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С-2</a:t>
            </a:r>
          </a:p>
        </p:txBody>
      </p:sp>
      <p:graphicFrame>
        <p:nvGraphicFramePr>
          <p:cNvPr id="12" name="Таблица 2">
            <a:extLst>
              <a:ext uri="{FF2B5EF4-FFF2-40B4-BE49-F238E27FC236}">
                <a16:creationId xmlns:a16="http://schemas.microsoft.com/office/drawing/2014/main" id="{7853546E-3240-A34F-9AE3-2E60BDEA5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9090"/>
              </p:ext>
            </p:extLst>
          </p:nvPr>
        </p:nvGraphicFramePr>
        <p:xfrm>
          <a:off x="699995" y="1378776"/>
          <a:ext cx="10824406" cy="449922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33187">
                  <a:extLst>
                    <a:ext uri="{9D8B030D-6E8A-4147-A177-3AD203B41FA5}">
                      <a16:colId xmlns:a16="http://schemas.microsoft.com/office/drawing/2014/main" val="572164648"/>
                    </a:ext>
                  </a:extLst>
                </a:gridCol>
                <a:gridCol w="6891219">
                  <a:extLst>
                    <a:ext uri="{9D8B030D-6E8A-4147-A177-3AD203B41FA5}">
                      <a16:colId xmlns:a16="http://schemas.microsoft.com/office/drawing/2014/main" val="3515781935"/>
                    </a:ext>
                  </a:extLst>
                </a:gridCol>
              </a:tblGrid>
              <a:tr h="499501">
                <a:tc>
                  <a:txBody>
                    <a:bodyPr/>
                    <a:lstStyle/>
                    <a:p>
                      <a:pPr marL="18000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cap="none" dirty="0">
                        <a:solidFill>
                          <a:srgbClr val="0081D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9CDC"/>
                    </a:solidFill>
                  </a:tcPr>
                </a:tc>
                <a:tc>
                  <a:txBody>
                    <a:bodyPr/>
                    <a:lstStyle/>
                    <a:p>
                      <a:pPr marL="18000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Arial"/>
                        </a:rPr>
                        <a:t>  BIOMICROGEL</a:t>
                      </a:r>
                      <a:r>
                        <a:rPr lang="en-US" sz="1300" b="0" u="none" strike="noStrike" cap="none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Arial"/>
                        </a:rPr>
                        <a:t>®</a:t>
                      </a:r>
                      <a:r>
                        <a:rPr lang="en-US" sz="1300" b="0" u="none" strike="noStrike" cap="none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Arial"/>
                        </a:rPr>
                        <a:t> BMG-C4 REAGENT FOR OIL EXTRACTION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9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62969"/>
                  </a:ext>
                </a:extLst>
              </a:tr>
              <a:tr h="499501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u="none" strike="noStrike" cap="none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High efficiency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u="none" strike="noStrike" cap="none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Reduction of vegetable oil losses in wastewater up to </a:t>
                      </a:r>
                      <a:r>
                        <a:rPr lang="ru-RU" sz="1300" u="none" strike="noStrike" cap="none" dirty="0">
                          <a:solidFill>
                            <a:srgbClr val="229CD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0</a:t>
                      </a:r>
                      <a:r>
                        <a:rPr lang="en-US" sz="1300" u="none" strike="noStrike" cap="none" dirty="0">
                          <a:solidFill>
                            <a:srgbClr val="229CD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.</a:t>
                      </a:r>
                      <a:r>
                        <a:rPr lang="ru-RU" sz="1300" u="none" strike="noStrike" cap="none" dirty="0">
                          <a:solidFill>
                            <a:srgbClr val="229CD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3%</a:t>
                      </a:r>
                      <a:endParaRPr lang="ru-RU" sz="1300" b="0" i="0" u="none" strike="noStrike" cap="none" dirty="0">
                        <a:solidFill>
                          <a:srgbClr val="229CD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/>
                        <a:sym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9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80947"/>
                  </a:ext>
                </a:extLst>
              </a:tr>
              <a:tr h="572987">
                <a:tc>
                  <a:txBody>
                    <a:bodyPr/>
                    <a:lstStyle/>
                    <a:p>
                      <a:pPr marL="18000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300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Speed 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300" baseline="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Quick separation of oil from solids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03811"/>
                  </a:ext>
                </a:extLst>
              </a:tr>
              <a:tr h="1028382">
                <a:tc>
                  <a:txBody>
                    <a:bodyPr/>
                    <a:lstStyle/>
                    <a:p>
                      <a:pPr marL="180000" marR="0" lvl="0" indent="0" algn="l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ts val="2400"/>
                        <a:buFontTx/>
                        <a:buNone/>
                      </a:pPr>
                      <a:r>
                        <a:rPr lang="en-US" sz="1300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Versatility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28702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209CDC"/>
                        </a:buClr>
                        <a:buSzPct val="130000"/>
                        <a:buFontTx/>
                        <a:buBlip>
                          <a:blip r:embed="rId2"/>
                        </a:buBlip>
                        <a:tabLst>
                          <a:tab pos="271463" algn="l"/>
                        </a:tabLst>
                      </a:pPr>
                      <a:r>
                        <a:rPr lang="en-US" sz="1300" dirty="0">
                          <a:latin typeface="Verdana"/>
                          <a:cs typeface="Verdana"/>
                        </a:rPr>
                        <a:t>Stable at high temperatures</a:t>
                      </a:r>
                      <a:endParaRPr lang="en-US" sz="1300" dirty="0">
                        <a:solidFill>
                          <a:srgbClr val="229CDC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  <a:p>
                      <a:pPr marL="360000" indent="-28702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209CDC"/>
                        </a:buClr>
                        <a:buSzPct val="130000"/>
                        <a:buFontTx/>
                        <a:buBlip>
                          <a:blip r:embed="rId2"/>
                        </a:buBlip>
                        <a:tabLst>
                          <a:tab pos="271463" algn="l"/>
                        </a:tabLst>
                      </a:pPr>
                      <a:r>
                        <a:rPr lang="en-US" sz="1300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No special water preparation required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20132"/>
                  </a:ext>
                </a:extLst>
              </a:tr>
              <a:tr h="555769">
                <a:tc>
                  <a:txBody>
                    <a:bodyPr/>
                    <a:lstStyle/>
                    <a:p>
                      <a:pPr marL="180000" marR="0" lvl="0" indent="0" algn="l" rtl="0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ts val="2400"/>
                        <a:buFontTx/>
                        <a:buNone/>
                      </a:pPr>
                      <a:r>
                        <a:rPr lang="en-US" sz="1300" dirty="0" err="1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Processability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sym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ts val="2400"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The solution is easily integrated into an existing scheme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83015"/>
                  </a:ext>
                </a:extLst>
              </a:tr>
              <a:tr h="920642"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Verdana" panose="020B0604030504040204" pitchFamily="34" charset="0"/>
                          <a:ea typeface="Verdana" panose="020B0604030504040204" pitchFamily="34" charset="0"/>
                          <a:sym typeface="Verdana"/>
                        </a:rPr>
                        <a:t>Biodegradability and </a:t>
                      </a:r>
                      <a:r>
                        <a:rPr lang="en-US" sz="1300" spc="-5" dirty="0">
                          <a:latin typeface="Verdana"/>
                          <a:cs typeface="Verdana"/>
                        </a:rPr>
                        <a:t>eco-friendly</a:t>
                      </a:r>
                      <a:endParaRPr lang="en-US" sz="1300" dirty="0">
                        <a:latin typeface="Verdana" panose="020B0604030504040204" pitchFamily="34" charset="0"/>
                        <a:ea typeface="Verdana" panose="020B0604030504040204" pitchFamily="34" charset="0"/>
                        <a:sym typeface="Verdan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ct val="17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360000" marR="0" lvl="0" indent="-271463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ct val="13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229CD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BMG-C4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does not cause negative environmental effect</a:t>
                      </a:r>
                    </a:p>
                    <a:p>
                      <a:pPr marL="360000" marR="0" lvl="0" indent="-271463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ct val="13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229CD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BMG-C4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is non-toxic water-soluble polymers based on natural raw material</a:t>
                      </a:r>
                    </a:p>
                    <a:p>
                      <a:pPr marL="360000" marR="0" lvl="0" indent="-271463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29CDC"/>
                        </a:buClr>
                        <a:buSzPct val="13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229CD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BMG-C4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does not affect oil quality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1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10464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61" cy="6858000"/>
          </a:xfrm>
          <a:prstGeom prst="rect">
            <a:avLst/>
          </a:prstGeom>
        </p:spPr>
      </p:pic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E3404BCF-7330-4248-8CF5-556CE628B0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06086" y="6248400"/>
            <a:ext cx="70521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656640" y="560288"/>
            <a:ext cx="4513580" cy="40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b" anchorCtr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2500" b="0" i="0" u="none" strike="noStrike" kern="0" cap="none" spc="-10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CO</a:t>
            </a:r>
            <a:r>
              <a:rPr kumimoji="0" lang="en-US" sz="2500" b="0" i="0" u="none" strike="noStrike" kern="0" cap="none" spc="-15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M</a:t>
            </a:r>
            <a:r>
              <a:rPr kumimoji="0" lang="en-US" sz="2500" b="0" i="0" u="none" strike="noStrike" kern="0" cap="none" spc="-10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PET</a:t>
            </a:r>
            <a:r>
              <a:rPr kumimoji="0" lang="en-US" sz="2500" b="0" i="0" u="none" strike="noStrike" kern="0" cap="none" spc="-5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</a:t>
            </a:r>
            <a:r>
              <a:rPr kumimoji="0" lang="en-US" sz="2500" b="0" i="0" u="none" strike="noStrike" kern="0" cap="none" spc="-10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</a:t>
            </a:r>
            <a:r>
              <a:rPr kumimoji="0" lang="en-US" sz="2500" b="0" i="0" u="none" strike="noStrike" kern="0" cap="none" spc="-5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IVE</a:t>
            </a:r>
            <a:r>
              <a:rPr kumimoji="0" lang="en-US" sz="2500" b="0" i="0" u="none" strike="noStrike" kern="0" cap="none" spc="-170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n-US" sz="2500" b="0" i="0" u="none" strike="noStrike" kern="0" cap="none" spc="-25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ADVA</a:t>
            </a:r>
            <a:r>
              <a:rPr kumimoji="0" lang="en-US" sz="2500" b="0" i="0" u="none" strike="noStrike" kern="0" cap="none" spc="-20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N</a:t>
            </a:r>
            <a:r>
              <a:rPr kumimoji="0" lang="en-US" sz="2500" b="0" i="0" u="none" strike="noStrike" kern="0" cap="none" spc="-25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TAG</a:t>
            </a:r>
            <a:r>
              <a:rPr kumimoji="0" lang="en-US" sz="2500" b="0" i="0" u="none" strike="noStrike" kern="0" cap="none" spc="-10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E</a:t>
            </a:r>
            <a:r>
              <a:rPr kumimoji="0" lang="en-US" sz="2500" b="0" i="0" u="none" strike="noStrike" kern="0" cap="none" spc="-5" normalizeH="0" baseline="0" noProof="0" dirty="0">
                <a:ln>
                  <a:noFill/>
                </a:ln>
                <a:solidFill>
                  <a:srgbClr val="1F9CDC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S</a:t>
            </a:r>
          </a:p>
        </p:txBody>
      </p:sp>
      <p:pic>
        <p:nvPicPr>
          <p:cNvPr id="11" name="Picture 4" descr="D:\БИОМИКРОГЕЛИ\2022\Март\Презентация по BMG-C4\logo B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276" y="6333486"/>
            <a:ext cx="1230774" cy="21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6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659</Words>
  <Application>Microsoft Office PowerPoint</Application>
  <PresentationFormat>Widescreen</PresentationFormat>
  <Paragraphs>152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Increasing the recovery      of various vegetable oils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dzh.dm@ya.ru</dc:creator>
  <cp:lastModifiedBy>CV Hervintech Sukses Solusindo</cp:lastModifiedBy>
  <cp:revision>245</cp:revision>
  <dcterms:created xsi:type="dcterms:W3CDTF">2021-07-06T10:07:10Z</dcterms:created>
  <dcterms:modified xsi:type="dcterms:W3CDTF">2023-02-08T05:10:57Z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2021-07-06T00:00:00Z</vt:filetime>
  </property>
  <property fmtid="{D5CDD505-2E9C-101B-9397-08002B2CF9AE}" pid="3" name="Creator">
    <vt:lpwstr>ABBYY FineReader PDF 15</vt:lpwstr>
  </property>
  <property fmtid="{D5CDD505-2E9C-101B-9397-08002B2CF9AE}" pid="4" name="LastSaved">
    <vt:filetime>2021-07-06T00:00:00Z</vt:filetime>
  </property>
</Properties>
</file>